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36" r:id="rId2"/>
    <p:sldId id="334" r:id="rId3"/>
    <p:sldId id="337" r:id="rId4"/>
    <p:sldId id="374" r:id="rId5"/>
    <p:sldId id="366" r:id="rId6"/>
    <p:sldId id="360" r:id="rId7"/>
    <p:sldId id="362" r:id="rId8"/>
    <p:sldId id="355" r:id="rId9"/>
    <p:sldId id="367" r:id="rId10"/>
    <p:sldId id="383" r:id="rId11"/>
    <p:sldId id="369" r:id="rId12"/>
    <p:sldId id="372" r:id="rId13"/>
    <p:sldId id="370" r:id="rId14"/>
    <p:sldId id="375" r:id="rId15"/>
    <p:sldId id="341" r:id="rId16"/>
    <p:sldId id="380" r:id="rId17"/>
    <p:sldId id="344" r:id="rId18"/>
    <p:sldId id="346" r:id="rId19"/>
    <p:sldId id="354" r:id="rId20"/>
    <p:sldId id="376" r:id="rId21"/>
    <p:sldId id="384" r:id="rId22"/>
    <p:sldId id="381" r:id="rId23"/>
    <p:sldId id="382" r:id="rId24"/>
    <p:sldId id="331" r:id="rId25"/>
    <p:sldId id="267"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ny &amp; Sam" initials="S&am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99F"/>
    <a:srgbClr val="519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468" autoAdjust="0"/>
  </p:normalViewPr>
  <p:slideViewPr>
    <p:cSldViewPr>
      <p:cViewPr varScale="1">
        <p:scale>
          <a:sx n="122" d="100"/>
          <a:sy n="122" d="100"/>
        </p:scale>
        <p:origin x="13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21A6DD6-8F0B-4D34-BEEA-F5411D558B42}" type="datetimeFigureOut">
              <a:rPr lang="en-US" smtClean="0"/>
              <a:t>10/31/2017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C7F4CCB-3DC5-4971-A677-7BF14A0C32A1}" type="slidenum">
              <a:rPr lang="en-US" smtClean="0"/>
              <a:t>‹#›</a:t>
            </a:fld>
            <a:endParaRPr lang="en-US"/>
          </a:p>
        </p:txBody>
      </p:sp>
    </p:spTree>
    <p:extLst>
      <p:ext uri="{BB962C8B-B14F-4D97-AF65-F5344CB8AC3E}">
        <p14:creationId xmlns:p14="http://schemas.microsoft.com/office/powerpoint/2010/main" val="384139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68330DB-BD6A-4CE4-B35C-8FB9B71B897C}" type="datetimeFigureOut">
              <a:rPr lang="en-US" smtClean="0"/>
              <a:pPr/>
              <a:t>10/31/2017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748FF63-F862-4A13-B8AF-5968F9CABBCF}" type="slidenum">
              <a:rPr lang="en-US" smtClean="0"/>
              <a:pPr/>
              <a:t>‹#›</a:t>
            </a:fld>
            <a:endParaRPr lang="en-US"/>
          </a:p>
        </p:txBody>
      </p:sp>
    </p:spTree>
    <p:extLst>
      <p:ext uri="{BB962C8B-B14F-4D97-AF65-F5344CB8AC3E}">
        <p14:creationId xmlns:p14="http://schemas.microsoft.com/office/powerpoint/2010/main" val="18659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pPr/>
              <a:t>1</a:t>
            </a:fld>
            <a:endParaRPr lang="en-US"/>
          </a:p>
        </p:txBody>
      </p:sp>
    </p:spTree>
    <p:extLst>
      <p:ext uri="{BB962C8B-B14F-4D97-AF65-F5344CB8AC3E}">
        <p14:creationId xmlns:p14="http://schemas.microsoft.com/office/powerpoint/2010/main" val="58362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48FF63-F862-4A13-B8AF-5968F9CABBCF}" type="slidenum">
              <a:rPr lang="en-US" smtClean="0"/>
              <a:pPr/>
              <a:t>10</a:t>
            </a:fld>
            <a:endParaRPr lang="en-US"/>
          </a:p>
        </p:txBody>
      </p:sp>
    </p:spTree>
    <p:extLst>
      <p:ext uri="{BB962C8B-B14F-4D97-AF65-F5344CB8AC3E}">
        <p14:creationId xmlns:p14="http://schemas.microsoft.com/office/powerpoint/2010/main" val="204842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48FF63-F862-4A13-B8AF-5968F9CABBCF}" type="slidenum">
              <a:rPr lang="en-US" smtClean="0"/>
              <a:pPr/>
              <a:t>11</a:t>
            </a:fld>
            <a:endParaRPr lang="en-US"/>
          </a:p>
        </p:txBody>
      </p:sp>
    </p:spTree>
    <p:extLst>
      <p:ext uri="{BB962C8B-B14F-4D97-AF65-F5344CB8AC3E}">
        <p14:creationId xmlns:p14="http://schemas.microsoft.com/office/powerpoint/2010/main" val="128800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Fred W. has stated,</a:t>
            </a:r>
            <a:r>
              <a:rPr lang="en-US" baseline="0" dirty="0" smtClean="0"/>
              <a:t> </a:t>
            </a:r>
            <a:r>
              <a:rPr lang="en-US" baseline="0" dirty="0" err="1" smtClean="0"/>
              <a:t>cw</a:t>
            </a:r>
            <a:r>
              <a:rPr lang="en-US" baseline="0" dirty="0" smtClean="0"/>
              <a:t> system narratives are about changes occurring over time, and we need to understand what accounts observed differences over time [attributes of the case mix, geographies, etc.]</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pPr/>
              <a:t>12</a:t>
            </a:fld>
            <a:endParaRPr lang="en-US"/>
          </a:p>
        </p:txBody>
      </p:sp>
    </p:spTree>
    <p:extLst>
      <p:ext uri="{BB962C8B-B14F-4D97-AF65-F5344CB8AC3E}">
        <p14:creationId xmlns:p14="http://schemas.microsoft.com/office/powerpoint/2010/main" val="196293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631C-54F2-4757-9050-80D1DCEA6A25}" type="slidenum">
              <a:rPr lang="en-US"/>
              <a:pPr/>
              <a:t>13</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588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631C-54F2-4757-9050-80D1DCEA6A25}" type="slidenum">
              <a:rPr lang="en-US"/>
              <a:pPr/>
              <a:t>14</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1011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“There are three kinds of lies:  Lies, Damned Lies, and Statistics”.  </a:t>
            </a:r>
          </a:p>
          <a:p>
            <a:pPr>
              <a:buFontTx/>
              <a:buChar char="•"/>
            </a:pPr>
            <a:r>
              <a:rPr lang="en-US" dirty="0" smtClean="0"/>
              <a:t>A very common quote (often credited to Mark Twain, although actually coined by Benjamin Disraeli)</a:t>
            </a:r>
          </a:p>
          <a:p>
            <a:pPr>
              <a:buFontTx/>
              <a:buChar char="•"/>
            </a:pPr>
            <a:r>
              <a:rPr lang="en-US" dirty="0" smtClean="0"/>
              <a:t>But perhaps this should be amended, as  it is not that statistics lie, rather it is that statistics can be misused to misrepresent the underlying data, overstate the conclusions that can be drawn, and bolster an inaccurate argument.</a:t>
            </a:r>
          </a:p>
          <a:p>
            <a:endParaRPr lang="en-US" dirty="0" smtClean="0"/>
          </a:p>
        </p:txBody>
      </p:sp>
    </p:spTree>
    <p:extLst>
      <p:ext uri="{BB962C8B-B14F-4D97-AF65-F5344CB8AC3E}">
        <p14:creationId xmlns:p14="http://schemas.microsoft.com/office/powerpoint/2010/main" val="384797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57CDE-A48C-44EC-ADB8-ED1559DFB32A}" type="slidenum">
              <a:rPr lang="en-US"/>
              <a:pPr/>
              <a:t>16</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896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B91AD-F96E-42EF-8CF8-08513B542C07}" type="slidenum">
              <a:rPr lang="en-US"/>
              <a:pPr/>
              <a:t>17</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35572" indent="-235572"/>
            <a:endParaRPr lang="en-US" dirty="0"/>
          </a:p>
        </p:txBody>
      </p:sp>
    </p:spTree>
    <p:extLst>
      <p:ext uri="{BB962C8B-B14F-4D97-AF65-F5344CB8AC3E}">
        <p14:creationId xmlns:p14="http://schemas.microsoft.com/office/powerpoint/2010/main" val="58358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B6DAD-843B-4BD7-AB69-D765126C2FAB}" type="slidenum">
              <a:rPr lang="en-US"/>
              <a:pPr/>
              <a:t>18</a:t>
            </a:fld>
            <a:endParaRPr lang="en-US" dirty="0"/>
          </a:p>
        </p:txBody>
      </p:sp>
      <p:sp>
        <p:nvSpPr>
          <p:cNvPr id="36866" name="Rectangle 2"/>
          <p:cNvSpPr>
            <a:spLocks noGrp="1" noRot="1" noChangeAspect="1" noChangeArrowheads="1" noTextEdit="1"/>
          </p:cNvSpPr>
          <p:nvPr>
            <p:ph type="sldImg"/>
          </p:nvPr>
        </p:nvSpPr>
        <p:spPr>
          <a:xfrm>
            <a:off x="1200150" y="0"/>
            <a:ext cx="4781550" cy="3586163"/>
          </a:xfrm>
          <a:ln/>
        </p:spPr>
      </p:sp>
      <p:sp>
        <p:nvSpPr>
          <p:cNvPr id="36867" name="Rectangle 3"/>
          <p:cNvSpPr>
            <a:spLocks noGrp="1" noChangeArrowheads="1"/>
          </p:cNvSpPr>
          <p:nvPr>
            <p:ph type="body" idx="1"/>
          </p:nvPr>
        </p:nvSpPr>
        <p:spPr>
          <a:xfrm>
            <a:off x="789164" y="3840095"/>
            <a:ext cx="5681980" cy="4303295"/>
          </a:xfrm>
        </p:spPr>
        <p:txBody>
          <a:bodyPr/>
          <a:lstStyle/>
          <a:p>
            <a:pPr>
              <a:buFontTx/>
              <a:buChar char="•"/>
            </a:pPr>
            <a:endParaRPr lang="en-US" dirty="0"/>
          </a:p>
        </p:txBody>
      </p:sp>
    </p:spTree>
    <p:extLst>
      <p:ext uri="{BB962C8B-B14F-4D97-AF65-F5344CB8AC3E}">
        <p14:creationId xmlns:p14="http://schemas.microsoft.com/office/powerpoint/2010/main" val="47702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1398B-039C-459C-88C0-456D1C649D6D}" type="slidenum">
              <a:rPr lang="en-US"/>
              <a:pPr/>
              <a:t>19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235572" indent="-235572">
              <a:buFontTx/>
              <a:buAutoNum type="arabicPeriod"/>
            </a:pPr>
            <a:endParaRPr lang="en-US" dirty="0"/>
          </a:p>
        </p:txBody>
      </p:sp>
    </p:spTree>
    <p:extLst>
      <p:ext uri="{BB962C8B-B14F-4D97-AF65-F5344CB8AC3E}">
        <p14:creationId xmlns:p14="http://schemas.microsoft.com/office/powerpoint/2010/main" val="372963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a:lnSpc>
                <a:spcPct val="120000"/>
              </a:lnSpc>
              <a:spcBef>
                <a:spcPts val="618"/>
              </a:spcBef>
              <a:buFont typeface="Arial" pitchFamily="34" charset="0"/>
              <a:buChar char="•"/>
              <a:defRPr/>
            </a:pPr>
            <a:endParaRPr lang="en-US" dirty="0" smtClean="0"/>
          </a:p>
        </p:txBody>
      </p:sp>
      <p:sp>
        <p:nvSpPr>
          <p:cNvPr id="19460" name="Slide Number Placeholder 3"/>
          <p:cNvSpPr>
            <a:spLocks noGrp="1"/>
          </p:cNvSpPr>
          <p:nvPr>
            <p:ph type="sldNum" sz="quarter" idx="5"/>
          </p:nvPr>
        </p:nvSpPr>
        <p:spPr>
          <a:noFill/>
        </p:spPr>
        <p:txBody>
          <a:bodyPr/>
          <a:lstStyle/>
          <a:p>
            <a:fld id="{B5566BD0-DCFB-4C83-A99E-5E36FF0449BE}" type="slidenum">
              <a:rPr lang="en-US" smtClean="0"/>
              <a:pPr/>
              <a:t>2</a:t>
            </a:fld>
            <a:endParaRPr lang="en-US" dirty="0" smtClean="0"/>
          </a:p>
        </p:txBody>
      </p:sp>
    </p:spTree>
    <p:extLst>
      <p:ext uri="{BB962C8B-B14F-4D97-AF65-F5344CB8AC3E}">
        <p14:creationId xmlns:p14="http://schemas.microsoft.com/office/powerpoint/2010/main" val="86123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631C-54F2-4757-9050-80D1DCEA6A25}" type="slidenum">
              <a:rPr lang="en-US"/>
              <a:pPr/>
              <a:t>20</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366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CD3EEC-8DA1-434B-AEEF-4E2BD759E72D}" type="slidenum">
              <a:rPr lang="en-US" altLang="en-US" sz="1200"/>
              <a:pPr eaLnBrk="1" hangingPunct="1"/>
              <a:t>21</a:t>
            </a:fld>
            <a:endParaRPr lang="en-US" altLang="en-US" sz="1200"/>
          </a:p>
        </p:txBody>
      </p:sp>
    </p:spTree>
    <p:extLst>
      <p:ext uri="{BB962C8B-B14F-4D97-AF65-F5344CB8AC3E}">
        <p14:creationId xmlns:p14="http://schemas.microsoft.com/office/powerpoint/2010/main" val="351170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lvl="2">
              <a:buFontTx/>
              <a:buChar char="•"/>
            </a:pPr>
            <a:endParaRPr lang="en-US" dirty="0"/>
          </a:p>
        </p:txBody>
      </p:sp>
      <p:sp>
        <p:nvSpPr>
          <p:cNvPr id="20484" name="Slide Number Placeholder 3"/>
          <p:cNvSpPr>
            <a:spLocks noGrp="1"/>
          </p:cNvSpPr>
          <p:nvPr>
            <p:ph type="sldNum" sz="quarter" idx="5"/>
          </p:nvPr>
        </p:nvSpPr>
        <p:spPr>
          <a:noFill/>
        </p:spPr>
        <p:txBody>
          <a:bodyPr/>
          <a:lstStyle/>
          <a:p>
            <a:fld id="{8E82273A-FD59-4633-A8B4-C71DBD857F3F}" type="slidenum">
              <a:rPr lang="en-US" smtClean="0"/>
              <a:pPr/>
              <a:t>22</a:t>
            </a:fld>
            <a:endParaRPr lang="en-US" dirty="0" smtClean="0"/>
          </a:p>
        </p:txBody>
      </p:sp>
    </p:spTree>
    <p:extLst>
      <p:ext uri="{BB962C8B-B14F-4D97-AF65-F5344CB8AC3E}">
        <p14:creationId xmlns:p14="http://schemas.microsoft.com/office/powerpoint/2010/main" val="296863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lvl="2">
              <a:buFontTx/>
              <a:buChar char="•"/>
            </a:pPr>
            <a:endParaRPr lang="en-US" dirty="0"/>
          </a:p>
        </p:txBody>
      </p:sp>
      <p:sp>
        <p:nvSpPr>
          <p:cNvPr id="20484" name="Slide Number Placeholder 3"/>
          <p:cNvSpPr>
            <a:spLocks noGrp="1"/>
          </p:cNvSpPr>
          <p:nvPr>
            <p:ph type="sldNum" sz="quarter" idx="5"/>
          </p:nvPr>
        </p:nvSpPr>
        <p:spPr>
          <a:noFill/>
        </p:spPr>
        <p:txBody>
          <a:bodyPr/>
          <a:lstStyle/>
          <a:p>
            <a:fld id="{8E82273A-FD59-4633-A8B4-C71DBD857F3F}" type="slidenum">
              <a:rPr lang="en-US" smtClean="0"/>
              <a:pPr/>
              <a:t>23</a:t>
            </a:fld>
            <a:endParaRPr lang="en-US" dirty="0" smtClean="0"/>
          </a:p>
        </p:txBody>
      </p:sp>
    </p:spTree>
    <p:extLst>
      <p:ext uri="{BB962C8B-B14F-4D97-AF65-F5344CB8AC3E}">
        <p14:creationId xmlns:p14="http://schemas.microsoft.com/office/powerpoint/2010/main" val="301752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3D3B2-9CEE-4A2C-A211-D9AB04128406}" type="slidenum">
              <a:rPr lang="en-US"/>
              <a:pPr/>
              <a:t>24</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46923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48FF63-F862-4A13-B8AF-5968F9CABBCF}" type="slidenum">
              <a:rPr lang="en-US" smtClean="0"/>
              <a:pPr/>
              <a:t>25</a:t>
            </a:fld>
            <a:endParaRPr lang="en-US"/>
          </a:p>
        </p:txBody>
      </p:sp>
    </p:spTree>
    <p:extLst>
      <p:ext uri="{BB962C8B-B14F-4D97-AF65-F5344CB8AC3E}">
        <p14:creationId xmlns:p14="http://schemas.microsoft.com/office/powerpoint/2010/main" val="346169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51611" y="9131069"/>
            <a:ext cx="3176056" cy="480671"/>
          </a:xfrm>
          <a:prstGeom prst="rect">
            <a:avLst/>
          </a:prstGeom>
          <a:noFill/>
          <a:ln w="9525">
            <a:noFill/>
            <a:miter lim="800000"/>
            <a:headEnd/>
            <a:tailEnd/>
          </a:ln>
        </p:spPr>
        <p:txBody>
          <a:bodyPr lIns="96771" tIns="48385" rIns="96771" bIns="48385" anchor="b"/>
          <a:lstStyle/>
          <a:p>
            <a:pPr algn="r"/>
            <a:fld id="{991F0864-3276-4DB4-8565-E2AC07C098CA}" type="slidenum">
              <a:rPr lang="en-US" sz="1200"/>
              <a:pPr algn="r"/>
              <a:t>3</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5509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a:lnSpc>
                <a:spcPct val="120000"/>
              </a:lnSpc>
              <a:spcBef>
                <a:spcPts val="618"/>
              </a:spcBef>
              <a:buFont typeface="Arial" pitchFamily="34" charset="0"/>
              <a:buChar char="•"/>
              <a:defRPr/>
            </a:pPr>
            <a:r>
              <a:rPr lang="en-US" sz="4500" dirty="0"/>
              <a:t>Collaboration</a:t>
            </a:r>
          </a:p>
          <a:p>
            <a:pPr lvl="1">
              <a:lnSpc>
                <a:spcPct val="120000"/>
              </a:lnSpc>
              <a:spcBef>
                <a:spcPts val="618"/>
              </a:spcBef>
              <a:defRPr/>
            </a:pPr>
            <a:r>
              <a:rPr lang="en-US" sz="3700" dirty="0"/>
              <a:t>California Department of Social Services </a:t>
            </a:r>
          </a:p>
          <a:p>
            <a:pPr lvl="1">
              <a:lnSpc>
                <a:spcPct val="120000"/>
              </a:lnSpc>
              <a:spcBef>
                <a:spcPts val="618"/>
              </a:spcBef>
              <a:defRPr/>
            </a:pPr>
            <a:r>
              <a:rPr lang="en-US" sz="3700" dirty="0"/>
              <a:t>Children’s Data Network, USC</a:t>
            </a:r>
          </a:p>
          <a:p>
            <a:pPr lvl="1">
              <a:lnSpc>
                <a:spcPct val="120000"/>
              </a:lnSpc>
              <a:spcBef>
                <a:spcPts val="618"/>
              </a:spcBef>
              <a:defRPr/>
            </a:pPr>
            <a:r>
              <a:rPr lang="en-US" sz="3700" dirty="0"/>
              <a:t>AOC</a:t>
            </a:r>
          </a:p>
          <a:p>
            <a:pPr lvl="1">
              <a:lnSpc>
                <a:spcPct val="120000"/>
              </a:lnSpc>
              <a:spcBef>
                <a:spcPts val="618"/>
              </a:spcBef>
              <a:defRPr/>
            </a:pPr>
            <a:r>
              <a:rPr lang="en-US" sz="3700" dirty="0"/>
              <a:t>Children’s Research Center </a:t>
            </a:r>
          </a:p>
          <a:p>
            <a:pPr lvl="1">
              <a:lnSpc>
                <a:spcPct val="120000"/>
              </a:lnSpc>
              <a:spcBef>
                <a:spcPts val="618"/>
              </a:spcBef>
              <a:defRPr/>
            </a:pPr>
            <a:r>
              <a:rPr lang="en-US" sz="3700" dirty="0"/>
              <a:t>Statewide Data Committee</a:t>
            </a:r>
          </a:p>
          <a:p>
            <a:pPr lvl="1">
              <a:lnSpc>
                <a:spcPct val="120000"/>
              </a:lnSpc>
              <a:spcBef>
                <a:spcPts val="618"/>
              </a:spcBef>
              <a:defRPr/>
            </a:pPr>
            <a:r>
              <a:rPr lang="en-US" sz="3700" dirty="0"/>
              <a:t>Stuart Foundation</a:t>
            </a:r>
          </a:p>
          <a:p>
            <a:pPr marL="471145" lvl="1" defTabSz="942289">
              <a:lnSpc>
                <a:spcPct val="120000"/>
              </a:lnSpc>
              <a:spcBef>
                <a:spcPts val="618"/>
              </a:spcBef>
              <a:defRPr/>
            </a:pPr>
            <a:r>
              <a:rPr lang="en-US" altLang="en-US" sz="3700" dirty="0"/>
              <a:t>Other states considering public sites FL, </a:t>
            </a:r>
          </a:p>
          <a:p>
            <a:pPr lvl="1">
              <a:lnSpc>
                <a:spcPct val="120000"/>
              </a:lnSpc>
              <a:spcBef>
                <a:spcPts val="618"/>
              </a:spcBef>
              <a:defRPr/>
            </a:pPr>
            <a:endParaRPr lang="en-US" sz="3700" dirty="0"/>
          </a:p>
          <a:p>
            <a:pPr lvl="1">
              <a:lnSpc>
                <a:spcPct val="120000"/>
              </a:lnSpc>
              <a:spcBef>
                <a:spcPts val="618"/>
              </a:spcBef>
              <a:defRPr/>
            </a:pPr>
            <a:endParaRPr lang="en-US" sz="3700" dirty="0"/>
          </a:p>
          <a:p>
            <a:pPr>
              <a:lnSpc>
                <a:spcPct val="120000"/>
              </a:lnSpc>
              <a:spcBef>
                <a:spcPts val="1855"/>
              </a:spcBef>
              <a:buFont typeface="Arial" pitchFamily="34" charset="0"/>
              <a:buChar char="•"/>
              <a:defRPr/>
            </a:pPr>
            <a:r>
              <a:rPr lang="en-US" dirty="0" smtClean="0"/>
              <a:t>Social</a:t>
            </a:r>
            <a:r>
              <a:rPr lang="en-US" baseline="0" dirty="0" smtClean="0"/>
              <a:t> Policy—</a:t>
            </a:r>
            <a:r>
              <a:rPr lang="en-US" baseline="0" dirty="0" err="1" smtClean="0"/>
              <a:t>asfa</a:t>
            </a:r>
            <a:r>
              <a:rPr lang="en-US" baseline="0" dirty="0" smtClean="0"/>
              <a:t>, </a:t>
            </a:r>
            <a:r>
              <a:rPr lang="en-US" baseline="0" dirty="0" err="1" smtClean="0"/>
              <a:t>kingap</a:t>
            </a:r>
            <a:r>
              <a:rPr lang="en-US" baseline="0" dirty="0" smtClean="0"/>
              <a:t>, </a:t>
            </a:r>
          </a:p>
          <a:p>
            <a:pPr>
              <a:lnSpc>
                <a:spcPct val="120000"/>
              </a:lnSpc>
              <a:spcBef>
                <a:spcPts val="1855"/>
              </a:spcBef>
              <a:buFont typeface="Arial" pitchFamily="34" charset="0"/>
              <a:buChar char="•"/>
              <a:defRPr/>
            </a:pPr>
            <a:r>
              <a:rPr lang="en-US" baseline="0" dirty="0" smtClean="0"/>
              <a:t>System reform—ab636</a:t>
            </a:r>
          </a:p>
          <a:p>
            <a:pPr>
              <a:lnSpc>
                <a:spcPct val="120000"/>
              </a:lnSpc>
              <a:spcBef>
                <a:spcPts val="1855"/>
              </a:spcBef>
              <a:buFont typeface="Arial" pitchFamily="34" charset="0"/>
              <a:buChar char="•"/>
              <a:defRPr/>
            </a:pPr>
            <a:r>
              <a:rPr lang="en-US" baseline="0" dirty="0" smtClean="0"/>
              <a:t>Trusted resource—to policy makers, legislators, trainers, CW administrators, program evaluators, </a:t>
            </a:r>
          </a:p>
          <a:p>
            <a:pPr>
              <a:lnSpc>
                <a:spcPct val="120000"/>
              </a:lnSpc>
              <a:spcBef>
                <a:spcPts val="1855"/>
              </a:spcBef>
              <a:defRPr/>
            </a:pPr>
            <a:r>
              <a:rPr lang="en-US" baseline="0" dirty="0" smtClean="0"/>
              <a:t>for reliable public data, TA, education of professionals, emerging topics [disproportionality] </a:t>
            </a:r>
            <a:endParaRPr lang="en-US" dirty="0" smtClean="0"/>
          </a:p>
        </p:txBody>
      </p:sp>
      <p:sp>
        <p:nvSpPr>
          <p:cNvPr id="19460" name="Slide Number Placeholder 3"/>
          <p:cNvSpPr>
            <a:spLocks noGrp="1"/>
          </p:cNvSpPr>
          <p:nvPr>
            <p:ph type="sldNum" sz="quarter" idx="5"/>
          </p:nvPr>
        </p:nvSpPr>
        <p:spPr>
          <a:noFill/>
        </p:spPr>
        <p:txBody>
          <a:bodyPr/>
          <a:lstStyle/>
          <a:p>
            <a:fld id="{B5566BD0-DCFB-4C83-A99E-5E36FF0449BE}" type="slidenum">
              <a:rPr lang="en-US" smtClean="0"/>
              <a:pPr/>
              <a:t>4</a:t>
            </a:fld>
            <a:endParaRPr lang="en-US" dirty="0" smtClean="0"/>
          </a:p>
        </p:txBody>
      </p:sp>
    </p:spTree>
    <p:extLst>
      <p:ext uri="{BB962C8B-B14F-4D97-AF65-F5344CB8AC3E}">
        <p14:creationId xmlns:p14="http://schemas.microsoft.com/office/powerpoint/2010/main" val="186669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B631C-54F2-4757-9050-80D1DCEA6A25}" type="slidenum">
              <a:rPr lang="en-US"/>
              <a:pPr/>
              <a:t>5</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089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65225" y="717550"/>
            <a:ext cx="4772025" cy="3578225"/>
          </a:xfrm>
          <a:ln/>
        </p:spPr>
      </p:sp>
      <p:sp>
        <p:nvSpPr>
          <p:cNvPr id="8195" name="Rectangle 3"/>
          <p:cNvSpPr>
            <a:spLocks noGrp="1" noChangeArrowheads="1"/>
          </p:cNvSpPr>
          <p:nvPr>
            <p:ph type="body" idx="1"/>
          </p:nvPr>
        </p:nvSpPr>
        <p:spPr>
          <a:xfrm>
            <a:off x="710248" y="4534504"/>
            <a:ext cx="5681980" cy="42932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14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20">
              <a:spcBef>
                <a:spcPct val="30000"/>
              </a:spcBef>
              <a:defRPr sz="1200">
                <a:solidFill>
                  <a:schemeClr val="tx1"/>
                </a:solidFill>
                <a:latin typeface="Arial" panose="020B0604020202020204" pitchFamily="34" charset="0"/>
                <a:cs typeface="Arial" panose="020B0604020202020204" pitchFamily="34" charset="0"/>
              </a:defRPr>
            </a:lvl1pPr>
            <a:lvl2pPr marL="765610" indent="-294465" defTabSz="961920">
              <a:spcBef>
                <a:spcPct val="30000"/>
              </a:spcBef>
              <a:defRPr sz="1200">
                <a:solidFill>
                  <a:schemeClr val="tx1"/>
                </a:solidFill>
                <a:latin typeface="Arial" panose="020B0604020202020204" pitchFamily="34" charset="0"/>
                <a:cs typeface="Arial" panose="020B0604020202020204" pitchFamily="34" charset="0"/>
              </a:defRPr>
            </a:lvl2pPr>
            <a:lvl3pPr marL="1177862" indent="-235572" defTabSz="961920">
              <a:spcBef>
                <a:spcPct val="30000"/>
              </a:spcBef>
              <a:defRPr sz="1200">
                <a:solidFill>
                  <a:schemeClr val="tx1"/>
                </a:solidFill>
                <a:latin typeface="Arial" panose="020B0604020202020204" pitchFamily="34" charset="0"/>
                <a:cs typeface="Arial" panose="020B0604020202020204" pitchFamily="34" charset="0"/>
              </a:defRPr>
            </a:lvl3pPr>
            <a:lvl4pPr marL="1649006" indent="-235572" defTabSz="961920">
              <a:spcBef>
                <a:spcPct val="30000"/>
              </a:spcBef>
              <a:defRPr sz="1200">
                <a:solidFill>
                  <a:schemeClr val="tx1"/>
                </a:solidFill>
                <a:latin typeface="Arial" panose="020B0604020202020204" pitchFamily="34" charset="0"/>
                <a:cs typeface="Arial" panose="020B0604020202020204" pitchFamily="34" charset="0"/>
              </a:defRPr>
            </a:lvl4pPr>
            <a:lvl5pPr marL="2120151" indent="-235572" defTabSz="961920">
              <a:spcBef>
                <a:spcPct val="30000"/>
              </a:spcBef>
              <a:defRPr sz="1200">
                <a:solidFill>
                  <a:schemeClr val="tx1"/>
                </a:solidFill>
                <a:latin typeface="Arial" panose="020B0604020202020204" pitchFamily="34" charset="0"/>
                <a:cs typeface="Arial" panose="020B0604020202020204" pitchFamily="34" charset="0"/>
              </a:defRPr>
            </a:lvl5pPr>
            <a:lvl6pPr marL="2591295" indent="-235572" defTabSz="96192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62440" indent="-235572" defTabSz="96192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33585" indent="-235572" defTabSz="96192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4729" indent="-235572" defTabSz="96192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BED1D8-BC12-4152-B842-7B38E034371A}" type="slidenum">
              <a:rPr lang="en-US" altLang="en-US" smtClean="0"/>
              <a:pPr>
                <a:spcBef>
                  <a:spcPct val="0"/>
                </a:spcBef>
              </a:pPr>
              <a:t>7</a:t>
            </a:fld>
            <a:endParaRPr lang="en-US" altLang="en-US" smtClean="0"/>
          </a:p>
        </p:txBody>
      </p:sp>
      <p:sp>
        <p:nvSpPr>
          <p:cNvPr id="13315" name="Rectangle 2"/>
          <p:cNvSpPr>
            <a:spLocks noGrp="1" noRot="1" noChangeAspect="1" noChangeArrowheads="1" noTextEdit="1"/>
          </p:cNvSpPr>
          <p:nvPr>
            <p:ph type="sldImg"/>
          </p:nvPr>
        </p:nvSpPr>
        <p:spPr>
          <a:xfrm>
            <a:off x="396875" y="146050"/>
            <a:ext cx="6310313" cy="4732338"/>
          </a:xfrm>
          <a:ln/>
        </p:spPr>
      </p:sp>
      <p:sp>
        <p:nvSpPr>
          <p:cNvPr id="13316" name="Rectangle 3"/>
          <p:cNvSpPr>
            <a:spLocks noGrp="1" noChangeArrowheads="1"/>
          </p:cNvSpPr>
          <p:nvPr>
            <p:ph type="body" idx="1"/>
          </p:nvPr>
        </p:nvSpPr>
        <p:spPr>
          <a:xfrm>
            <a:off x="945354" y="4534504"/>
            <a:ext cx="5211770" cy="42932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25" tIns="44562" rIns="89125" bIns="44562"/>
          <a:lstStyle/>
          <a:p>
            <a:pPr defTabSz="966828"/>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1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cs typeface="Arial" charset="0"/>
              </a:rPr>
              <a:t>Source:</a:t>
            </a:r>
            <a:r>
              <a:rPr lang="en-US" sz="800" dirty="0">
                <a:cs typeface="Arial" charset="0"/>
              </a:rPr>
              <a:t>  </a:t>
            </a:r>
            <a:r>
              <a:rPr lang="en-US" dirty="0">
                <a:cs typeface="Arial" charset="0"/>
              </a:rPr>
              <a:t>Usher, C.L., Wildfire, J.B., </a:t>
            </a:r>
            <a:r>
              <a:rPr lang="en-US" dirty="0" err="1">
                <a:cs typeface="Arial" charset="0"/>
              </a:rPr>
              <a:t>Gogan</a:t>
            </a:r>
            <a:r>
              <a:rPr lang="en-US" dirty="0">
                <a:cs typeface="Arial" charset="0"/>
              </a:rPr>
              <a:t>, H.C. &amp; Brown, E.L. (2002). Measuring Outcomes in Child Welfare. Chapel Hill:  Jordan Institute for Families</a:t>
            </a:r>
            <a:endParaRPr lang="en-US" sz="800" dirty="0">
              <a:cs typeface="Arial" charset="0"/>
            </a:endParaRPr>
          </a:p>
          <a:p>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pPr/>
              <a:t>8</a:t>
            </a:fld>
            <a:endParaRPr lang="en-US"/>
          </a:p>
        </p:txBody>
      </p:sp>
    </p:spTree>
    <p:extLst>
      <p:ext uri="{BB962C8B-B14F-4D97-AF65-F5344CB8AC3E}">
        <p14:creationId xmlns:p14="http://schemas.microsoft.com/office/powerpoint/2010/main" val="62253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lvl="2">
              <a:buFontTx/>
              <a:buChar char="•"/>
            </a:pPr>
            <a:endParaRPr lang="en-US" dirty="0"/>
          </a:p>
        </p:txBody>
      </p:sp>
      <p:sp>
        <p:nvSpPr>
          <p:cNvPr id="20484" name="Slide Number Placeholder 3"/>
          <p:cNvSpPr>
            <a:spLocks noGrp="1"/>
          </p:cNvSpPr>
          <p:nvPr>
            <p:ph type="sldNum" sz="quarter" idx="5"/>
          </p:nvPr>
        </p:nvSpPr>
        <p:spPr>
          <a:noFill/>
        </p:spPr>
        <p:txBody>
          <a:bodyPr/>
          <a:lstStyle/>
          <a:p>
            <a:fld id="{8E82273A-FD59-4633-A8B4-C71DBD857F3F}" type="slidenum">
              <a:rPr lang="en-US" smtClean="0"/>
              <a:pPr/>
              <a:t>9</a:t>
            </a:fld>
            <a:endParaRPr lang="en-US" dirty="0" smtClean="0"/>
          </a:p>
        </p:txBody>
      </p:sp>
    </p:spTree>
    <p:extLst>
      <p:ext uri="{BB962C8B-B14F-4D97-AF65-F5344CB8AC3E}">
        <p14:creationId xmlns:p14="http://schemas.microsoft.com/office/powerpoint/2010/main" val="70648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2457D10-0D37-4B6F-BBD6-26F5A1F8748C}" type="datetimeFigureOut">
              <a:rPr lang="en-US" smtClean="0"/>
              <a:pPr/>
              <a:t>10/31/2017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137DE-5778-4973-8EC8-21DEEF19827C}"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37DE-5778-4973-8EC8-21DEEF198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137DE-5778-4973-8EC8-21DEEF1982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533400"/>
            <a:ext cx="9144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06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37DE-5778-4973-8EC8-21DEEF19827C}"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2457D10-0D37-4B6F-BBD6-26F5A1F8748C}" type="datetimeFigureOut">
              <a:rPr lang="en-US" smtClean="0"/>
              <a:pPr/>
              <a:t>10/31/2017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137DE-5778-4973-8EC8-21DEEF19827C}"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37DE-5778-4973-8EC8-21DEEF19827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37DE-5778-4973-8EC8-21DEEF19827C}"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37DE-5778-4973-8EC8-21DEEF19827C}"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37DE-5778-4973-8EC8-21DEEF198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137DE-5778-4973-8EC8-21DEEF19827C}"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37DE-5778-4973-8EC8-21DEEF19827C}"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2457D10-0D37-4B6F-BBD6-26F5A1F8748C}" type="datetimeFigureOut">
              <a:rPr lang="en-US" smtClean="0"/>
              <a:pPr/>
              <a:t>10/31/2017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3137DE-5778-4973-8EC8-21DEEF1982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ssr.berkeley.edu/ucb_childwelfa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dss.cahwnet.gov/research/default.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219200" y="3352800"/>
            <a:ext cx="5532441" cy="9144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endParaRPr lang="en-US" sz="1800" i="1" dirty="0" smtClean="0"/>
          </a:p>
          <a:p>
            <a:pPr algn="r">
              <a:spcBef>
                <a:spcPts val="0"/>
              </a:spcBef>
            </a:pPr>
            <a:r>
              <a:rPr lang="en-US" sz="1800" b="1" dirty="0" smtClean="0">
                <a:solidFill>
                  <a:srgbClr val="FFFF00"/>
                </a:solidFill>
              </a:rPr>
              <a:t>Daniel Webster, PhD</a:t>
            </a:r>
          </a:p>
          <a:p>
            <a:pPr algn="r">
              <a:spcBef>
                <a:spcPts val="0"/>
              </a:spcBef>
            </a:pPr>
            <a:r>
              <a:rPr lang="en-US" sz="1200" i="1" dirty="0" smtClean="0">
                <a:solidFill>
                  <a:srgbClr val="FFFF00"/>
                </a:solidFill>
              </a:rPr>
              <a:t>Center for Social Services Research</a:t>
            </a:r>
            <a:endParaRPr lang="en-US" sz="1400" i="1" dirty="0" smtClean="0">
              <a:solidFill>
                <a:srgbClr val="FFFF00"/>
              </a:solidFill>
            </a:endParaRPr>
          </a:p>
          <a:p>
            <a:pPr algn="r">
              <a:spcBef>
                <a:spcPts val="0"/>
              </a:spcBef>
            </a:pPr>
            <a:r>
              <a:rPr lang="en-US" sz="1200" i="1" dirty="0" smtClean="0">
                <a:solidFill>
                  <a:srgbClr val="FFFF00"/>
                </a:solidFill>
              </a:rPr>
              <a:t>University of California, Berkeley</a:t>
            </a:r>
          </a:p>
        </p:txBody>
      </p:sp>
      <p:sp>
        <p:nvSpPr>
          <p:cNvPr id="11" name="Subtitle 10"/>
          <p:cNvSpPr>
            <a:spLocks noGrp="1"/>
          </p:cNvSpPr>
          <p:nvPr>
            <p:ph type="subTitle" idx="1"/>
          </p:nvPr>
        </p:nvSpPr>
        <p:spPr>
          <a:xfrm>
            <a:off x="7011361" y="1676400"/>
            <a:ext cx="2151582" cy="3429000"/>
          </a:xfrm>
        </p:spPr>
        <p:txBody>
          <a:bodyPr>
            <a:normAutofit/>
          </a:bodyPr>
          <a:lstStyle/>
          <a:p>
            <a:pPr>
              <a:spcBef>
                <a:spcPts val="0"/>
              </a:spcBef>
            </a:pPr>
            <a:r>
              <a:rPr lang="en-US" sz="1800" b="1" i="1" dirty="0"/>
              <a:t>Nebraska</a:t>
            </a:r>
          </a:p>
          <a:p>
            <a:pPr>
              <a:spcBef>
                <a:spcPts val="0"/>
              </a:spcBef>
            </a:pPr>
            <a:r>
              <a:rPr lang="en-US" sz="1800" b="1" i="1" dirty="0"/>
              <a:t>Children’s Commission</a:t>
            </a:r>
          </a:p>
          <a:p>
            <a:pPr>
              <a:spcBef>
                <a:spcPts val="0"/>
              </a:spcBef>
            </a:pPr>
            <a:r>
              <a:rPr lang="en-US" sz="1800" b="1" i="1" dirty="0"/>
              <a:t>Retreat</a:t>
            </a:r>
          </a:p>
          <a:p>
            <a:r>
              <a:rPr lang="en-US" sz="1800" b="1" i="1" dirty="0" smtClean="0"/>
              <a:t>10/19/2017</a:t>
            </a:r>
            <a:endParaRPr lang="en-US" sz="1800" b="1" i="1" dirty="0"/>
          </a:p>
        </p:txBody>
      </p:sp>
      <p:sp>
        <p:nvSpPr>
          <p:cNvPr id="13" name="Rectangle 12"/>
          <p:cNvSpPr/>
          <p:nvPr/>
        </p:nvSpPr>
        <p:spPr>
          <a:xfrm>
            <a:off x="0" y="6197931"/>
            <a:ext cx="9144000" cy="68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JPG"/>
          <p:cNvPicPr>
            <a:picLocks noChangeAspect="1"/>
          </p:cNvPicPr>
          <p:nvPr/>
        </p:nvPicPr>
        <p:blipFill>
          <a:blip r:embed="rId3" cstate="print"/>
          <a:stretch>
            <a:fillRect/>
          </a:stretch>
        </p:blipFill>
        <p:spPr>
          <a:xfrm>
            <a:off x="2381198" y="6277474"/>
            <a:ext cx="921926" cy="609600"/>
          </a:xfrm>
          <a:prstGeom prst="rect">
            <a:avLst/>
          </a:prstGeom>
        </p:spPr>
      </p:pic>
      <p:pic>
        <p:nvPicPr>
          <p:cNvPr id="12" name="Picture 11" descr="C:\Users\Bryn King\Dropbox\CSSR\website\logo_larg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67450"/>
            <a:ext cx="2057400" cy="514350"/>
          </a:xfrm>
          <a:prstGeom prst="rect">
            <a:avLst/>
          </a:prstGeom>
          <a:noFill/>
          <a:ln>
            <a:noFill/>
          </a:ln>
        </p:spPr>
      </p:pic>
      <p:pic>
        <p:nvPicPr>
          <p:cNvPr id="15" name="Picture 14"/>
          <p:cNvPicPr/>
          <p:nvPr/>
        </p:nvPicPr>
        <p:blipFill>
          <a:blip r:embed="rId5" cstate="print"/>
          <a:stretch>
            <a:fillRect/>
          </a:stretch>
        </p:blipFill>
        <p:spPr>
          <a:xfrm>
            <a:off x="3528173" y="6325876"/>
            <a:ext cx="1206559" cy="434685"/>
          </a:xfrm>
          <a:prstGeom prst="rect">
            <a:avLst/>
          </a:prstGeom>
        </p:spPr>
      </p:pic>
      <p:sp>
        <p:nvSpPr>
          <p:cNvPr id="16" name="TextBox 15"/>
          <p:cNvSpPr txBox="1"/>
          <p:nvPr/>
        </p:nvSpPr>
        <p:spPr>
          <a:xfrm>
            <a:off x="762000" y="5722984"/>
            <a:ext cx="6110030" cy="581698"/>
          </a:xfrm>
          <a:prstGeom prst="rect">
            <a:avLst/>
          </a:prstGeom>
          <a:noFill/>
        </p:spPr>
        <p:txBody>
          <a:bodyPr wrap="square" rtlCol="0">
            <a:spAutoFit/>
          </a:bodyPr>
          <a:lstStyle/>
          <a:p>
            <a:pPr algn="r">
              <a:lnSpc>
                <a:spcPct val="90000"/>
              </a:lnSpc>
            </a:pPr>
            <a:r>
              <a:rPr lang="en-US" sz="1100" i="1" dirty="0" smtClean="0">
                <a:solidFill>
                  <a:srgbClr val="FFFF00"/>
                </a:solidFill>
                <a:latin typeface="Palatino Linotype" pitchFamily="18" charset="0"/>
              </a:rPr>
              <a:t>CCWIP is a collaboration of </a:t>
            </a:r>
            <a:r>
              <a:rPr lang="en-US" sz="1100" i="1" dirty="0">
                <a:solidFill>
                  <a:srgbClr val="FFFF00"/>
                </a:solidFill>
                <a:latin typeface="Palatino Linotype" pitchFamily="18" charset="0"/>
              </a:rPr>
              <a:t>the </a:t>
            </a:r>
            <a:r>
              <a:rPr lang="en-US" sz="1100" i="1" dirty="0" smtClean="0">
                <a:solidFill>
                  <a:srgbClr val="FFFF00"/>
                </a:solidFill>
                <a:latin typeface="Palatino Linotype" pitchFamily="18" charset="0"/>
              </a:rPr>
              <a:t>University of California and the California </a:t>
            </a:r>
            <a:r>
              <a:rPr lang="en-US" sz="1100" i="1" dirty="0">
                <a:solidFill>
                  <a:srgbClr val="FFFF00"/>
                </a:solidFill>
                <a:latin typeface="Palatino Linotype" pitchFamily="18" charset="0"/>
              </a:rPr>
              <a:t>Department of Social </a:t>
            </a:r>
            <a:r>
              <a:rPr lang="en-US" sz="1100" i="1" dirty="0" smtClean="0">
                <a:solidFill>
                  <a:srgbClr val="FFFF00"/>
                </a:solidFill>
                <a:latin typeface="Palatino Linotype" pitchFamily="18" charset="0"/>
              </a:rPr>
              <a:t>Services</a:t>
            </a:r>
            <a:endParaRPr lang="en-US" sz="1100" i="1" dirty="0">
              <a:solidFill>
                <a:srgbClr val="FFFF00"/>
              </a:solidFill>
              <a:latin typeface="Palatino Linotype" pitchFamily="18" charset="0"/>
            </a:endParaRPr>
          </a:p>
          <a:p>
            <a:pPr algn="r">
              <a:lnSpc>
                <a:spcPct val="90000"/>
              </a:lnSpc>
            </a:pPr>
            <a:r>
              <a:rPr lang="en-US" sz="1100" i="1" dirty="0">
                <a:solidFill>
                  <a:srgbClr val="FFFF00"/>
                </a:solidFill>
                <a:latin typeface="Palatino Linotype" pitchFamily="18" charset="0"/>
              </a:rPr>
              <a:t>a</a:t>
            </a:r>
            <a:r>
              <a:rPr lang="en-US" sz="1100" i="1" dirty="0" smtClean="0">
                <a:solidFill>
                  <a:srgbClr val="FFFF00"/>
                </a:solidFill>
                <a:latin typeface="Palatino Linotype" pitchFamily="18" charset="0"/>
              </a:rPr>
              <a:t>nd is supported by CDSS, the Stuart Foundation, and the Conrad N. Hilton Foundation</a:t>
            </a:r>
          </a:p>
          <a:p>
            <a:endParaRPr lang="en-US" sz="1200" dirty="0"/>
          </a:p>
        </p:txBody>
      </p:sp>
      <p:sp>
        <p:nvSpPr>
          <p:cNvPr id="14" name="TextBox 13"/>
          <p:cNvSpPr txBox="1"/>
          <p:nvPr/>
        </p:nvSpPr>
        <p:spPr>
          <a:xfrm>
            <a:off x="-62170" y="2385536"/>
            <a:ext cx="6934200" cy="1107996"/>
          </a:xfrm>
          <a:prstGeom prst="rect">
            <a:avLst/>
          </a:prstGeom>
          <a:noFill/>
        </p:spPr>
        <p:txBody>
          <a:bodyPr wrap="square" rtlCol="0">
            <a:spAutoFit/>
          </a:bodyPr>
          <a:lstStyle/>
          <a:p>
            <a:pPr algn="r"/>
            <a:r>
              <a:rPr lang="en-US" sz="2600" b="1" dirty="0" smtClean="0">
                <a:solidFill>
                  <a:srgbClr val="FFFF00"/>
                </a:solidFill>
              </a:rPr>
              <a:t>Partnering for Change</a:t>
            </a:r>
          </a:p>
          <a:p>
            <a:pPr algn="r"/>
            <a:r>
              <a:rPr lang="en-US" sz="2000" i="1" dirty="0" smtClean="0">
                <a:solidFill>
                  <a:srgbClr val="FFFF00"/>
                </a:solidFill>
              </a:rPr>
              <a:t>Collaborating with Child Welfare Jurisdictions</a:t>
            </a:r>
          </a:p>
          <a:p>
            <a:pPr algn="r"/>
            <a:r>
              <a:rPr lang="en-US" sz="2000" i="1" dirty="0">
                <a:solidFill>
                  <a:srgbClr val="FFFF00"/>
                </a:solidFill>
              </a:rPr>
              <a:t>f</a:t>
            </a:r>
            <a:r>
              <a:rPr lang="en-US" sz="2000" i="1" dirty="0" smtClean="0">
                <a:solidFill>
                  <a:srgbClr val="FFFF00"/>
                </a:solidFill>
              </a:rPr>
              <a:t>or Ongoing System Improvement</a:t>
            </a:r>
          </a:p>
        </p:txBody>
      </p:sp>
      <p:pic>
        <p:nvPicPr>
          <p:cNvPr id="17" name="Picture 16"/>
          <p:cNvPicPr>
            <a:picLocks noChangeAspect="1"/>
          </p:cNvPicPr>
          <p:nvPr/>
        </p:nvPicPr>
        <p:blipFill>
          <a:blip r:embed="rId6" cstate="print">
            <a:clrChange>
              <a:clrFrom>
                <a:srgbClr val="FFFFFF"/>
              </a:clrFrom>
              <a:clrTo>
                <a:srgbClr val="FFFFFF">
                  <a:alpha val="0"/>
                </a:srgbClr>
              </a:clrTo>
            </a:clrChange>
          </a:blip>
          <a:srcRect l="2886" t="82502" r="62841" b="1598"/>
          <a:stretch>
            <a:fillRect/>
          </a:stretch>
        </p:blipFill>
        <p:spPr>
          <a:xfrm>
            <a:off x="5485658" y="6283433"/>
            <a:ext cx="1386372" cy="482384"/>
          </a:xfrm>
          <a:prstGeom prst="rect">
            <a:avLst/>
          </a:prstGeom>
        </p:spPr>
      </p:pic>
      <p:pic>
        <p:nvPicPr>
          <p:cNvPr id="18" name="Picture 17"/>
          <p:cNvPicPr>
            <a:picLocks noChangeAspect="1"/>
          </p:cNvPicPr>
          <p:nvPr/>
        </p:nvPicPr>
        <p:blipFill>
          <a:blip r:embed="rId7"/>
          <a:stretch>
            <a:fillRect/>
          </a:stretch>
        </p:blipFill>
        <p:spPr>
          <a:xfrm>
            <a:off x="4908843" y="6277743"/>
            <a:ext cx="429185" cy="521440"/>
          </a:xfrm>
          <a:prstGeom prst="rect">
            <a:avLst/>
          </a:prstGeom>
        </p:spPr>
      </p:pic>
    </p:spTree>
    <p:extLst>
      <p:ext uri="{BB962C8B-B14F-4D97-AF65-F5344CB8AC3E}">
        <p14:creationId xmlns:p14="http://schemas.microsoft.com/office/powerpoint/2010/main" val="14830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388203"/>
            <a:ext cx="8382000" cy="892552"/>
          </a:xfrm>
          <a:prstGeom prst="rect">
            <a:avLst/>
          </a:prstGeom>
          <a:noFill/>
        </p:spPr>
        <p:txBody>
          <a:bodyPr wrap="square" rtlCol="0">
            <a:spAutoFit/>
          </a:bodyPr>
          <a:lstStyle/>
          <a:p>
            <a:pPr algn="ctr"/>
            <a:r>
              <a:rPr lang="en-US" sz="2800" b="1" dirty="0" smtClean="0">
                <a:solidFill>
                  <a:srgbClr val="FFFF00"/>
                </a:solidFill>
              </a:rPr>
              <a:t>Tools for the Feedback Loop:</a:t>
            </a:r>
          </a:p>
          <a:p>
            <a:pPr algn="ctr"/>
            <a:r>
              <a:rPr lang="en-US" sz="2400" b="1" i="1" dirty="0">
                <a:solidFill>
                  <a:srgbClr val="FFFF00"/>
                </a:solidFill>
              </a:rPr>
              <a:t>Monitoring Program </a:t>
            </a:r>
            <a:r>
              <a:rPr lang="en-US" sz="2400" b="1" i="1" dirty="0" smtClean="0">
                <a:solidFill>
                  <a:srgbClr val="FFFF00"/>
                </a:solidFill>
              </a:rPr>
              <a:t>Improvement </a:t>
            </a:r>
            <a:r>
              <a:rPr lang="en-US" sz="2400" b="1" i="1" dirty="0">
                <a:solidFill>
                  <a:srgbClr val="FFFF00"/>
                </a:solidFill>
              </a:rPr>
              <a:t>&amp; System </a:t>
            </a:r>
            <a:r>
              <a:rPr lang="en-US" sz="2400" b="1" i="1" dirty="0" smtClean="0">
                <a:solidFill>
                  <a:srgbClr val="FFFF00"/>
                </a:solidFill>
              </a:rPr>
              <a:t>Reform</a:t>
            </a:r>
          </a:p>
        </p:txBody>
      </p:sp>
      <p:pic>
        <p:nvPicPr>
          <p:cNvPr id="5" name="Picture 4"/>
          <p:cNvPicPr>
            <a:picLocks noChangeAspect="1"/>
          </p:cNvPicPr>
          <p:nvPr/>
        </p:nvPicPr>
        <p:blipFill>
          <a:blip r:embed="rId3"/>
          <a:stretch>
            <a:fillRect/>
          </a:stretch>
        </p:blipFill>
        <p:spPr>
          <a:xfrm>
            <a:off x="1295400" y="1790700"/>
            <a:ext cx="6541383" cy="4750673"/>
          </a:xfrm>
          <a:prstGeom prst="rect">
            <a:avLst/>
          </a:prstGeom>
        </p:spPr>
      </p:pic>
      <p:pic>
        <p:nvPicPr>
          <p:cNvPr id="4" name="Picture 3"/>
          <p:cNvPicPr>
            <a:picLocks noChangeAspect="1"/>
          </p:cNvPicPr>
          <p:nvPr/>
        </p:nvPicPr>
        <p:blipFill>
          <a:blip r:embed="rId4"/>
          <a:stretch>
            <a:fillRect/>
          </a:stretch>
        </p:blipFill>
        <p:spPr>
          <a:xfrm>
            <a:off x="1295399" y="1790699"/>
            <a:ext cx="6541383" cy="4750673"/>
          </a:xfrm>
          <a:prstGeom prst="rect">
            <a:avLst/>
          </a:prstGeom>
        </p:spPr>
      </p:pic>
      <p:pic>
        <p:nvPicPr>
          <p:cNvPr id="7" name="Picture 6"/>
          <p:cNvPicPr>
            <a:picLocks noChangeAspect="1"/>
          </p:cNvPicPr>
          <p:nvPr/>
        </p:nvPicPr>
        <p:blipFill>
          <a:blip r:embed="rId5"/>
          <a:stretch>
            <a:fillRect/>
          </a:stretch>
        </p:blipFill>
        <p:spPr>
          <a:xfrm>
            <a:off x="1073824" y="1771648"/>
            <a:ext cx="6984532" cy="4750674"/>
          </a:xfrm>
          <a:prstGeom prst="rect">
            <a:avLst/>
          </a:prstGeom>
          <a:solidFill>
            <a:schemeClr val="bg1"/>
          </a:solidFill>
        </p:spPr>
      </p:pic>
      <p:pic>
        <p:nvPicPr>
          <p:cNvPr id="8" name="Picture 7"/>
          <p:cNvPicPr>
            <a:picLocks noChangeAspect="1"/>
          </p:cNvPicPr>
          <p:nvPr/>
        </p:nvPicPr>
        <p:blipFill>
          <a:blip r:embed="rId6"/>
          <a:stretch>
            <a:fillRect/>
          </a:stretch>
        </p:blipFill>
        <p:spPr>
          <a:xfrm>
            <a:off x="1073824" y="1771648"/>
            <a:ext cx="6948030" cy="4725846"/>
          </a:xfrm>
          <a:prstGeom prst="rect">
            <a:avLst/>
          </a:prstGeom>
          <a:solidFill>
            <a:schemeClr val="bg1"/>
          </a:solidFill>
        </p:spPr>
      </p:pic>
    </p:spTree>
    <p:extLst>
      <p:ext uri="{BB962C8B-B14F-4D97-AF65-F5344CB8AC3E}">
        <p14:creationId xmlns:p14="http://schemas.microsoft.com/office/powerpoint/2010/main" val="35205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524000"/>
            <a:ext cx="6902764" cy="5188283"/>
          </a:xfrm>
          <a:prstGeom prst="rect">
            <a:avLst/>
          </a:prstGeom>
        </p:spPr>
      </p:pic>
      <p:pic>
        <p:nvPicPr>
          <p:cNvPr id="3" name="Picture 2"/>
          <p:cNvPicPr>
            <a:picLocks noChangeAspect="1"/>
          </p:cNvPicPr>
          <p:nvPr/>
        </p:nvPicPr>
        <p:blipFill>
          <a:blip r:embed="rId4"/>
          <a:stretch>
            <a:fillRect/>
          </a:stretch>
        </p:blipFill>
        <p:spPr>
          <a:xfrm>
            <a:off x="914400" y="1643441"/>
            <a:ext cx="6902764" cy="5188283"/>
          </a:xfrm>
          <a:prstGeom prst="rect">
            <a:avLst/>
          </a:prstGeom>
        </p:spPr>
      </p:pic>
      <p:pic>
        <p:nvPicPr>
          <p:cNvPr id="5" name="Picture 4"/>
          <p:cNvPicPr>
            <a:picLocks noChangeAspect="1"/>
          </p:cNvPicPr>
          <p:nvPr/>
        </p:nvPicPr>
        <p:blipFill>
          <a:blip r:embed="rId5"/>
          <a:stretch>
            <a:fillRect/>
          </a:stretch>
        </p:blipFill>
        <p:spPr>
          <a:xfrm>
            <a:off x="914399" y="1597635"/>
            <a:ext cx="6963707" cy="5234089"/>
          </a:xfrm>
          <a:prstGeom prst="rect">
            <a:avLst/>
          </a:prstGeom>
        </p:spPr>
      </p:pic>
      <p:sp>
        <p:nvSpPr>
          <p:cNvPr id="7" name="Rectangle 6"/>
          <p:cNvSpPr/>
          <p:nvPr/>
        </p:nvSpPr>
        <p:spPr>
          <a:xfrm>
            <a:off x="1066800" y="2743200"/>
            <a:ext cx="2438400" cy="152400"/>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388203"/>
            <a:ext cx="8382000" cy="892552"/>
          </a:xfrm>
          <a:prstGeom prst="rect">
            <a:avLst/>
          </a:prstGeom>
          <a:noFill/>
        </p:spPr>
        <p:txBody>
          <a:bodyPr wrap="square" rtlCol="0">
            <a:spAutoFit/>
          </a:bodyPr>
          <a:lstStyle/>
          <a:p>
            <a:pPr algn="ctr"/>
            <a:r>
              <a:rPr lang="en-US" sz="2800" b="1" dirty="0">
                <a:solidFill>
                  <a:srgbClr val="FFFF00"/>
                </a:solidFill>
              </a:rPr>
              <a:t>Tools for the Feedback Loop: </a:t>
            </a:r>
            <a:endParaRPr lang="en-US" sz="2800" b="1" dirty="0" smtClean="0">
              <a:solidFill>
                <a:srgbClr val="FFFF00"/>
              </a:solidFill>
            </a:endParaRPr>
          </a:p>
          <a:p>
            <a:pPr algn="ctr"/>
            <a:r>
              <a:rPr lang="en-US" sz="2400" b="1" i="1" dirty="0" smtClean="0">
                <a:solidFill>
                  <a:srgbClr val="FFFF00"/>
                </a:solidFill>
              </a:rPr>
              <a:t>Monitoring </a:t>
            </a:r>
            <a:r>
              <a:rPr lang="en-US" sz="2400" b="1" i="1" dirty="0">
                <a:solidFill>
                  <a:srgbClr val="FFFF00"/>
                </a:solidFill>
              </a:rPr>
              <a:t>Program </a:t>
            </a:r>
            <a:r>
              <a:rPr lang="en-US" sz="2400" b="1" i="1" dirty="0" smtClean="0">
                <a:solidFill>
                  <a:srgbClr val="FFFF00"/>
                </a:solidFill>
              </a:rPr>
              <a:t>Improvement </a:t>
            </a:r>
            <a:r>
              <a:rPr lang="en-US" sz="2400" b="1" i="1" dirty="0">
                <a:solidFill>
                  <a:srgbClr val="FFFF00"/>
                </a:solidFill>
              </a:rPr>
              <a:t>&amp; System </a:t>
            </a:r>
            <a:r>
              <a:rPr lang="en-US" sz="2400" b="1" i="1" dirty="0" smtClean="0">
                <a:solidFill>
                  <a:srgbClr val="FFFF00"/>
                </a:solidFill>
              </a:rPr>
              <a:t>Reform</a:t>
            </a:r>
          </a:p>
        </p:txBody>
      </p:sp>
    </p:spTree>
    <p:extLst>
      <p:ext uri="{BB962C8B-B14F-4D97-AF65-F5344CB8AC3E}">
        <p14:creationId xmlns:p14="http://schemas.microsoft.com/office/powerpoint/2010/main" val="14736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388203"/>
            <a:ext cx="8382000" cy="954107"/>
          </a:xfrm>
          <a:prstGeom prst="rect">
            <a:avLst/>
          </a:prstGeom>
          <a:noFill/>
        </p:spPr>
        <p:txBody>
          <a:bodyPr wrap="square" rtlCol="0">
            <a:spAutoFit/>
          </a:bodyPr>
          <a:lstStyle/>
          <a:p>
            <a:pPr algn="ctr"/>
            <a:r>
              <a:rPr lang="en-US" sz="2800" b="1" dirty="0" smtClean="0">
                <a:solidFill>
                  <a:srgbClr val="FFFF00"/>
                </a:solidFill>
              </a:rPr>
              <a:t>Creating a Shared Narrative</a:t>
            </a:r>
          </a:p>
          <a:p>
            <a:pPr algn="ctr"/>
            <a:r>
              <a:rPr lang="en-US" sz="2800" b="1" i="1" dirty="0" smtClean="0">
                <a:solidFill>
                  <a:srgbClr val="FFFF00"/>
                </a:solidFill>
              </a:rPr>
              <a:t>to target efforts and promote system reform</a:t>
            </a:r>
            <a:endParaRPr lang="en-US" sz="2400" b="1" i="1" dirty="0" smtClean="0">
              <a:solidFill>
                <a:srgbClr val="FFFF00"/>
              </a:solidFill>
            </a:endParaRPr>
          </a:p>
        </p:txBody>
      </p:sp>
      <p:pic>
        <p:nvPicPr>
          <p:cNvPr id="3" name="Picture 2"/>
          <p:cNvPicPr>
            <a:picLocks noChangeAspect="1"/>
          </p:cNvPicPr>
          <p:nvPr/>
        </p:nvPicPr>
        <p:blipFill>
          <a:blip r:embed="rId3"/>
          <a:stretch>
            <a:fillRect/>
          </a:stretch>
        </p:blipFill>
        <p:spPr>
          <a:xfrm>
            <a:off x="1066800" y="1676400"/>
            <a:ext cx="6839085" cy="4960745"/>
          </a:xfrm>
          <a:prstGeom prst="rect">
            <a:avLst/>
          </a:prstGeom>
          <a:solidFill>
            <a:schemeClr val="bg1"/>
          </a:solidFill>
        </p:spPr>
      </p:pic>
      <p:pic>
        <p:nvPicPr>
          <p:cNvPr id="2" name="Picture 1"/>
          <p:cNvPicPr>
            <a:picLocks noChangeAspect="1"/>
          </p:cNvPicPr>
          <p:nvPr/>
        </p:nvPicPr>
        <p:blipFill>
          <a:blip r:embed="rId4"/>
          <a:stretch>
            <a:fillRect/>
          </a:stretch>
        </p:blipFill>
        <p:spPr>
          <a:xfrm>
            <a:off x="1066800" y="1676400"/>
            <a:ext cx="6839085" cy="4960745"/>
          </a:xfrm>
          <a:prstGeom prst="rect">
            <a:avLst/>
          </a:prstGeom>
          <a:solidFill>
            <a:schemeClr val="bg1"/>
          </a:solidFill>
        </p:spPr>
      </p:pic>
    </p:spTree>
    <p:extLst>
      <p:ext uri="{BB962C8B-B14F-4D97-AF65-F5344CB8AC3E}">
        <p14:creationId xmlns:p14="http://schemas.microsoft.com/office/powerpoint/2010/main" val="37720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sz="quarter" idx="1"/>
          </p:nvPr>
        </p:nvSpPr>
        <p:spPr>
          <a:xfrm>
            <a:off x="612648" y="1905000"/>
            <a:ext cx="8302752" cy="4495800"/>
          </a:xfrm>
        </p:spPr>
        <p:txBody>
          <a:bodyPr>
            <a:normAutofit/>
          </a:bodyPr>
          <a:lstStyle/>
          <a:p>
            <a:r>
              <a:rPr lang="en-US" sz="2800" b="1" dirty="0" smtClean="0"/>
              <a:t>Building blocks for working with data:</a:t>
            </a:r>
          </a:p>
          <a:p>
            <a:pPr lvl="1">
              <a:lnSpc>
                <a:spcPct val="110000"/>
              </a:lnSpc>
            </a:pPr>
            <a:r>
              <a:rPr lang="en-US" sz="2400" dirty="0" smtClean="0">
                <a:solidFill>
                  <a:schemeClr val="tx1"/>
                </a:solidFill>
              </a:rPr>
              <a:t>Key concepts to create a common language </a:t>
            </a:r>
            <a:endParaRPr lang="en-US" sz="2400" dirty="0">
              <a:solidFill>
                <a:schemeClr val="tx1"/>
              </a:solidFill>
            </a:endParaRPr>
          </a:p>
          <a:p>
            <a:pPr lvl="1">
              <a:lnSpc>
                <a:spcPct val="110000"/>
              </a:lnSpc>
            </a:pPr>
            <a:r>
              <a:rPr lang="en-US" sz="2400" dirty="0" smtClean="0">
                <a:solidFill>
                  <a:schemeClr val="tx1"/>
                </a:solidFill>
              </a:rPr>
              <a:t>Tools to assist in targeting efforts</a:t>
            </a:r>
            <a:endParaRPr lang="en-US" sz="2400" dirty="0">
              <a:solidFill>
                <a:schemeClr val="tx1"/>
              </a:solidFill>
            </a:endParaRPr>
          </a:p>
          <a:p>
            <a:pPr lvl="1">
              <a:lnSpc>
                <a:spcPct val="110000"/>
              </a:lnSpc>
            </a:pPr>
            <a:r>
              <a:rPr lang="en-US" sz="2400" dirty="0" smtClean="0">
                <a:solidFill>
                  <a:schemeClr val="tx1"/>
                </a:solidFill>
              </a:rPr>
              <a:t>Creating a shared narrative</a:t>
            </a:r>
            <a:endParaRPr lang="en-US" sz="2400" dirty="0">
              <a:solidFill>
                <a:schemeClr val="tx1"/>
              </a:solidFill>
            </a:endParaRPr>
          </a:p>
          <a:p>
            <a:endParaRPr lang="en-US" sz="800" dirty="0" smtClean="0"/>
          </a:p>
          <a:p>
            <a:r>
              <a:rPr lang="en-US" sz="2800" b="1" dirty="0" smtClean="0">
                <a:solidFill>
                  <a:schemeClr val="bg1">
                    <a:lumMod val="75000"/>
                  </a:schemeClr>
                </a:solidFill>
              </a:rPr>
              <a:t>Equipping Staff to Practice CQI:</a:t>
            </a:r>
            <a:endParaRPr lang="en-US" sz="2800" b="1" dirty="0">
              <a:solidFill>
                <a:schemeClr val="bg1">
                  <a:lumMod val="75000"/>
                </a:schemeClr>
              </a:solidFill>
            </a:endParaRPr>
          </a:p>
          <a:p>
            <a:pPr lvl="1">
              <a:lnSpc>
                <a:spcPct val="110000"/>
              </a:lnSpc>
            </a:pPr>
            <a:r>
              <a:rPr lang="en-US" sz="2400" dirty="0" smtClean="0">
                <a:solidFill>
                  <a:schemeClr val="bg1">
                    <a:lumMod val="75000"/>
                  </a:schemeClr>
                </a:solidFill>
              </a:rPr>
              <a:t>Data kick-off orientation with leadership</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Data 101 trainings for workers at all levels</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Follow up TA, webinars, etc. on specific topic</a:t>
            </a:r>
            <a:endParaRPr lang="en-US" sz="2400" dirty="0">
              <a:solidFill>
                <a:schemeClr val="bg1">
                  <a:lumMod val="75000"/>
                </a:schemeClr>
              </a:solidFill>
            </a:endParaRPr>
          </a:p>
          <a:p>
            <a:endParaRPr lang="en-US" dirty="0"/>
          </a:p>
        </p:txBody>
      </p:sp>
      <p:sp>
        <p:nvSpPr>
          <p:cNvPr id="5" name="Text Box 2"/>
          <p:cNvSpPr txBox="1">
            <a:spLocks noChangeArrowheads="1"/>
          </p:cNvSpPr>
          <p:nvPr/>
        </p:nvSpPr>
        <p:spPr bwMode="auto">
          <a:xfrm>
            <a:off x="-381000" y="3048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a:defRPr/>
            </a:pPr>
            <a:r>
              <a:rPr lang="en-US" sz="3200" dirty="0" smtClean="0">
                <a:solidFill>
                  <a:srgbClr val="FFFF00"/>
                </a:solidFill>
                <a:cs typeface="Arial" charset="0"/>
              </a:rPr>
              <a:t>Data </a:t>
            </a:r>
            <a:r>
              <a:rPr lang="en-US" sz="3200" dirty="0">
                <a:solidFill>
                  <a:srgbClr val="FFFF00"/>
                </a:solidFill>
                <a:cs typeface="Arial" charset="0"/>
              </a:rPr>
              <a:t>Driven Decision Making:</a:t>
            </a:r>
          </a:p>
          <a:p>
            <a:pPr algn="ctr">
              <a:defRPr/>
            </a:pPr>
            <a:r>
              <a:rPr lang="en-US" sz="3200" i="1" dirty="0">
                <a:solidFill>
                  <a:srgbClr val="FFFF00"/>
                </a:solidFill>
                <a:cs typeface="Arial" charset="0"/>
              </a:rPr>
              <a:t>Successful Approaches</a:t>
            </a:r>
          </a:p>
        </p:txBody>
      </p:sp>
    </p:spTree>
    <p:extLst>
      <p:ext uri="{BB962C8B-B14F-4D97-AF65-F5344CB8AC3E}">
        <p14:creationId xmlns:p14="http://schemas.microsoft.com/office/powerpoint/2010/main" val="25840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91139">
                                            <p:txEl>
                                              <p:pRg st="5" end="5"/>
                                            </p:txEl>
                                          </p:spTgt>
                                        </p:tgtEl>
                                        <p:attrNameLst>
                                          <p:attrName>style.color</p:attrName>
                                        </p:attrNameLst>
                                      </p:cBhvr>
                                      <p:to>
                                        <p:clrVal>
                                          <a:srgbClr val="002000"/>
                                        </p:clrVal>
                                      </p:to>
                                    </p:set>
                                    <p:set>
                                      <p:cBhvr>
                                        <p:cTn id="7" dur="500" fill="hold"/>
                                        <p:tgtEl>
                                          <p:spTgt spid="91139">
                                            <p:txEl>
                                              <p:pRg st="5" end="5"/>
                                            </p:txEl>
                                          </p:spTgt>
                                        </p:tgtEl>
                                        <p:attrNameLst>
                                          <p:attrName>fillcolor</p:attrName>
                                        </p:attrNameLst>
                                      </p:cBhvr>
                                      <p:to>
                                        <p:clrVal>
                                          <a:srgbClr val="002000"/>
                                        </p:clrVal>
                                      </p:to>
                                    </p:set>
                                    <p:set>
                                      <p:cBhvr>
                                        <p:cTn id="8" dur="500" fill="hold"/>
                                        <p:tgtEl>
                                          <p:spTgt spid="91139">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91139">
                                            <p:txEl>
                                              <p:pRg st="6" end="6"/>
                                            </p:txEl>
                                          </p:spTgt>
                                        </p:tgtEl>
                                        <p:attrNameLst>
                                          <p:attrName>style.color</p:attrName>
                                        </p:attrNameLst>
                                      </p:cBhvr>
                                      <p:to>
                                        <p:clrVal>
                                          <a:srgbClr val="002000"/>
                                        </p:clrVal>
                                      </p:to>
                                    </p:set>
                                    <p:set>
                                      <p:cBhvr>
                                        <p:cTn id="13" dur="500" fill="hold"/>
                                        <p:tgtEl>
                                          <p:spTgt spid="91139">
                                            <p:txEl>
                                              <p:pRg st="6" end="6"/>
                                            </p:txEl>
                                          </p:spTgt>
                                        </p:tgtEl>
                                        <p:attrNameLst>
                                          <p:attrName>fillcolor</p:attrName>
                                        </p:attrNameLst>
                                      </p:cBhvr>
                                      <p:to>
                                        <p:clrVal>
                                          <a:srgbClr val="002000"/>
                                        </p:clrVal>
                                      </p:to>
                                    </p:set>
                                    <p:set>
                                      <p:cBhvr>
                                        <p:cTn id="14" dur="500" fill="hold"/>
                                        <p:tgtEl>
                                          <p:spTgt spid="91139">
                                            <p:txEl>
                                              <p:pRg st="6" end="6"/>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91139">
                                            <p:txEl>
                                              <p:pRg st="7" end="7"/>
                                            </p:txEl>
                                          </p:spTgt>
                                        </p:tgtEl>
                                        <p:attrNameLst>
                                          <p:attrName>style.color</p:attrName>
                                        </p:attrNameLst>
                                      </p:cBhvr>
                                      <p:to>
                                        <p:clrVal>
                                          <a:srgbClr val="002000"/>
                                        </p:clrVal>
                                      </p:to>
                                    </p:set>
                                    <p:set>
                                      <p:cBhvr>
                                        <p:cTn id="19" dur="500" fill="hold"/>
                                        <p:tgtEl>
                                          <p:spTgt spid="91139">
                                            <p:txEl>
                                              <p:pRg st="7" end="7"/>
                                            </p:txEl>
                                          </p:spTgt>
                                        </p:tgtEl>
                                        <p:attrNameLst>
                                          <p:attrName>fillcolor</p:attrName>
                                        </p:attrNameLst>
                                      </p:cBhvr>
                                      <p:to>
                                        <p:clrVal>
                                          <a:srgbClr val="002000"/>
                                        </p:clrVal>
                                      </p:to>
                                    </p:set>
                                    <p:set>
                                      <p:cBhvr>
                                        <p:cTn id="20" dur="500" fill="hold"/>
                                        <p:tgtEl>
                                          <p:spTgt spid="91139">
                                            <p:txEl>
                                              <p:pRg st="7" end="7"/>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childTnLst>
                                    <p:set>
                                      <p:cBhvr override="childStyle">
                                        <p:cTn id="24" dur="500" fill="hold"/>
                                        <p:tgtEl>
                                          <p:spTgt spid="91139">
                                            <p:txEl>
                                              <p:pRg st="8" end="8"/>
                                            </p:txEl>
                                          </p:spTgt>
                                        </p:tgtEl>
                                        <p:attrNameLst>
                                          <p:attrName>style.color</p:attrName>
                                        </p:attrNameLst>
                                      </p:cBhvr>
                                      <p:to>
                                        <p:clrVal>
                                          <a:srgbClr val="002000"/>
                                        </p:clrVal>
                                      </p:to>
                                    </p:set>
                                    <p:set>
                                      <p:cBhvr>
                                        <p:cTn id="25" dur="500" fill="hold"/>
                                        <p:tgtEl>
                                          <p:spTgt spid="91139">
                                            <p:txEl>
                                              <p:pRg st="8" end="8"/>
                                            </p:txEl>
                                          </p:spTgt>
                                        </p:tgtEl>
                                        <p:attrNameLst>
                                          <p:attrName>fillcolor</p:attrName>
                                        </p:attrNameLst>
                                      </p:cBhvr>
                                      <p:to>
                                        <p:clrVal>
                                          <a:srgbClr val="002000"/>
                                        </p:clrVal>
                                      </p:to>
                                    </p:set>
                                    <p:set>
                                      <p:cBhvr>
                                        <p:cTn id="26" dur="500" fill="hold"/>
                                        <p:tgtEl>
                                          <p:spTgt spid="9113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sz="quarter" idx="1"/>
          </p:nvPr>
        </p:nvSpPr>
        <p:spPr>
          <a:xfrm>
            <a:off x="228600" y="2057400"/>
            <a:ext cx="8759952" cy="4495800"/>
          </a:xfrm>
        </p:spPr>
        <p:txBody>
          <a:bodyPr>
            <a:normAutofit/>
          </a:bodyPr>
          <a:lstStyle/>
          <a:p>
            <a:pPr lvl="1">
              <a:lnSpc>
                <a:spcPct val="110000"/>
              </a:lnSpc>
            </a:pPr>
            <a:r>
              <a:rPr lang="en-US" sz="2800" dirty="0" smtClean="0">
                <a:solidFill>
                  <a:schemeClr val="bg1">
                    <a:lumMod val="75000"/>
                  </a:schemeClr>
                </a:solidFill>
              </a:rPr>
              <a:t>Data Abuse !</a:t>
            </a:r>
          </a:p>
          <a:p>
            <a:pPr lvl="1">
              <a:lnSpc>
                <a:spcPct val="110000"/>
              </a:lnSpc>
            </a:pPr>
            <a:r>
              <a:rPr lang="en-US" sz="2800" dirty="0" smtClean="0">
                <a:solidFill>
                  <a:schemeClr val="bg1">
                    <a:lumMod val="75000"/>
                  </a:schemeClr>
                </a:solidFill>
              </a:rPr>
              <a:t>Leadership and Staff Changes</a:t>
            </a:r>
          </a:p>
          <a:p>
            <a:pPr lvl="1">
              <a:lnSpc>
                <a:spcPct val="110000"/>
              </a:lnSpc>
            </a:pPr>
            <a:r>
              <a:rPr lang="en-US" sz="2800" dirty="0" smtClean="0">
                <a:solidFill>
                  <a:schemeClr val="bg1">
                    <a:lumMod val="75000"/>
                  </a:schemeClr>
                </a:solidFill>
              </a:rPr>
              <a:t>Moving to a Deeper Level of Analysis</a:t>
            </a:r>
          </a:p>
          <a:p>
            <a:pPr lvl="1">
              <a:lnSpc>
                <a:spcPct val="110000"/>
              </a:lnSpc>
            </a:pPr>
            <a:r>
              <a:rPr lang="en-US" sz="2800" dirty="0" smtClean="0">
                <a:solidFill>
                  <a:schemeClr val="bg1">
                    <a:lumMod val="75000"/>
                  </a:schemeClr>
                </a:solidFill>
              </a:rPr>
              <a:t>Coordination Amongst Multiple Organizations</a:t>
            </a:r>
          </a:p>
          <a:p>
            <a:pPr lvl="1">
              <a:lnSpc>
                <a:spcPct val="110000"/>
              </a:lnSpc>
            </a:pPr>
            <a:endParaRPr lang="en-US" sz="2400" dirty="0" smtClean="0">
              <a:solidFill>
                <a:schemeClr val="bg1">
                  <a:lumMod val="75000"/>
                </a:schemeClr>
              </a:solidFill>
            </a:endParaRPr>
          </a:p>
          <a:p>
            <a:pPr lvl="1">
              <a:lnSpc>
                <a:spcPct val="110000"/>
              </a:lnSpc>
            </a:pPr>
            <a:endParaRPr lang="en-US" sz="2400" dirty="0">
              <a:solidFill>
                <a:schemeClr val="bg1">
                  <a:lumMod val="75000"/>
                </a:schemeClr>
              </a:solidFill>
            </a:endParaRPr>
          </a:p>
          <a:p>
            <a:endParaRPr lang="en-US" dirty="0"/>
          </a:p>
        </p:txBody>
      </p:sp>
      <p:sp>
        <p:nvSpPr>
          <p:cNvPr id="5" name="Text Box 2"/>
          <p:cNvSpPr txBox="1">
            <a:spLocks noChangeArrowheads="1"/>
          </p:cNvSpPr>
          <p:nvPr/>
        </p:nvSpPr>
        <p:spPr bwMode="auto">
          <a:xfrm>
            <a:off x="-381000" y="3048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a:defRPr/>
            </a:pPr>
            <a:r>
              <a:rPr lang="en-US" sz="3200" dirty="0" smtClean="0">
                <a:solidFill>
                  <a:srgbClr val="FFFF00"/>
                </a:solidFill>
                <a:cs typeface="Arial" charset="0"/>
              </a:rPr>
              <a:t>Data </a:t>
            </a:r>
            <a:r>
              <a:rPr lang="en-US" sz="3200" dirty="0">
                <a:solidFill>
                  <a:srgbClr val="FFFF00"/>
                </a:solidFill>
                <a:cs typeface="Arial" charset="0"/>
              </a:rPr>
              <a:t>Driven Decision Making:</a:t>
            </a:r>
          </a:p>
          <a:p>
            <a:pPr algn="ctr">
              <a:defRPr/>
            </a:pPr>
            <a:r>
              <a:rPr lang="en-US" sz="3200" i="1" dirty="0">
                <a:solidFill>
                  <a:srgbClr val="FFFF00"/>
                </a:solidFill>
                <a:cs typeface="Arial" charset="0"/>
              </a:rPr>
              <a:t>Challenges Encountered</a:t>
            </a:r>
          </a:p>
        </p:txBody>
      </p:sp>
    </p:spTree>
    <p:extLst>
      <p:ext uri="{BB962C8B-B14F-4D97-AF65-F5344CB8AC3E}">
        <p14:creationId xmlns:p14="http://schemas.microsoft.com/office/powerpoint/2010/main" val="28296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91139">
                                            <p:txEl>
                                              <p:pRg st="0" end="0"/>
                                            </p:txEl>
                                          </p:spTgt>
                                        </p:tgtEl>
                                        <p:attrNameLst>
                                          <p:attrName>style.color</p:attrName>
                                        </p:attrNameLst>
                                      </p:cBhvr>
                                      <p:to>
                                        <p:clrVal>
                                          <a:srgbClr val="002000"/>
                                        </p:clrVal>
                                      </p:to>
                                    </p:set>
                                    <p:set>
                                      <p:cBhvr>
                                        <p:cTn id="7" dur="500" fill="hold"/>
                                        <p:tgtEl>
                                          <p:spTgt spid="91139">
                                            <p:txEl>
                                              <p:pRg st="0" end="0"/>
                                            </p:txEl>
                                          </p:spTgt>
                                        </p:tgtEl>
                                        <p:attrNameLst>
                                          <p:attrName>fillcolor</p:attrName>
                                        </p:attrNameLst>
                                      </p:cBhvr>
                                      <p:to>
                                        <p:clrVal>
                                          <a:srgbClr val="002000"/>
                                        </p:clrVal>
                                      </p:to>
                                    </p:set>
                                    <p:set>
                                      <p:cBhvr>
                                        <p:cTn id="8" dur="500" fill="hold"/>
                                        <p:tgtEl>
                                          <p:spTgt spid="911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0" y="1981200"/>
            <a:ext cx="9144000" cy="1676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Tx/>
              <a:buNone/>
            </a:pPr>
            <a:r>
              <a:rPr lang="en-US" sz="3600" b="1" i="1" dirty="0" smtClean="0">
                <a:solidFill>
                  <a:schemeClr val="tx1"/>
                </a:solidFill>
              </a:rPr>
              <a:t>There are three kinds of lies: </a:t>
            </a:r>
          </a:p>
          <a:p>
            <a:pPr algn="ctr">
              <a:buFontTx/>
              <a:buNone/>
            </a:pPr>
            <a:r>
              <a:rPr lang="en-US" sz="3600" b="1" i="1" dirty="0" smtClean="0">
                <a:solidFill>
                  <a:schemeClr val="tx1"/>
                </a:solidFill>
              </a:rPr>
              <a:t>Lies, Damned Lies and Statistics</a:t>
            </a:r>
          </a:p>
          <a:p>
            <a:pPr algn="ctr">
              <a:buFontTx/>
              <a:buNone/>
            </a:pPr>
            <a:endParaRPr lang="en-US" sz="3600" b="1" i="1" dirty="0" smtClean="0">
              <a:solidFill>
                <a:schemeClr val="tx1"/>
              </a:solidFill>
            </a:endParaRPr>
          </a:p>
        </p:txBody>
      </p:sp>
      <p:sp>
        <p:nvSpPr>
          <p:cNvPr id="81923" name="Line 3"/>
          <p:cNvSpPr>
            <a:spLocks noChangeShapeType="1"/>
          </p:cNvSpPr>
          <p:nvPr/>
        </p:nvSpPr>
        <p:spPr bwMode="auto">
          <a:xfrm>
            <a:off x="5562600" y="2743200"/>
            <a:ext cx="2514600" cy="609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24" name="Line 4"/>
          <p:cNvSpPr>
            <a:spLocks noChangeShapeType="1"/>
          </p:cNvSpPr>
          <p:nvPr/>
        </p:nvSpPr>
        <p:spPr bwMode="auto">
          <a:xfrm flipV="1">
            <a:off x="5715000" y="2667000"/>
            <a:ext cx="2362200" cy="6858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25" name="Text Box 5"/>
          <p:cNvSpPr txBox="1">
            <a:spLocks noChangeArrowheads="1"/>
          </p:cNvSpPr>
          <p:nvPr/>
        </p:nvSpPr>
        <p:spPr bwMode="auto">
          <a:xfrm>
            <a:off x="4648200" y="36576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i="1" dirty="0" smtClean="0">
                <a:solidFill>
                  <a:srgbClr val="FF0000"/>
                </a:solidFill>
                <a:latin typeface="Comic Sans MS" charset="0"/>
              </a:rPr>
              <a:t>Abused </a:t>
            </a:r>
            <a:r>
              <a:rPr lang="en-US" sz="3200" i="1" dirty="0">
                <a:solidFill>
                  <a:srgbClr val="FF0000"/>
                </a:solidFill>
                <a:latin typeface="Comic Sans MS" charset="0"/>
              </a:rPr>
              <a:t>Statistics</a:t>
            </a:r>
          </a:p>
        </p:txBody>
      </p:sp>
      <p:sp>
        <p:nvSpPr>
          <p:cNvPr id="81926" name="Text Box 6"/>
          <p:cNvSpPr txBox="1">
            <a:spLocks noChangeArrowheads="1"/>
          </p:cNvSpPr>
          <p:nvPr/>
        </p:nvSpPr>
        <p:spPr bwMode="auto">
          <a:xfrm rot="10800000">
            <a:off x="6477000" y="2895600"/>
            <a:ext cx="45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4800" dirty="0">
                <a:solidFill>
                  <a:srgbClr val="FF0000"/>
                </a:solidFill>
                <a:latin typeface="Comic Sans MS" charset="0"/>
                <a:cs typeface="Times New Roman" charset="0"/>
              </a:rPr>
              <a:t>^</a:t>
            </a:r>
          </a:p>
        </p:txBody>
      </p:sp>
      <p:sp>
        <p:nvSpPr>
          <p:cNvPr id="7" name="Text Box 2"/>
          <p:cNvSpPr txBox="1">
            <a:spLocks noChangeArrowheads="1"/>
          </p:cNvSpPr>
          <p:nvPr/>
        </p:nvSpPr>
        <p:spPr bwMode="auto">
          <a:xfrm>
            <a:off x="-381000" y="558247"/>
            <a:ext cx="9296400" cy="58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eaLnBrk="1" hangingPunct="1">
              <a:defRPr/>
            </a:pPr>
            <a:r>
              <a:rPr lang="en-US" sz="1400" b="0" dirty="0">
                <a:solidFill>
                  <a:srgbClr val="FFFF00"/>
                </a:solidFill>
                <a:latin typeface="+mn-lt"/>
                <a:cs typeface="Arial" charset="0"/>
              </a:rPr>
              <a:t>               </a:t>
            </a:r>
            <a:r>
              <a:rPr lang="en-US" sz="3200" b="1" dirty="0" smtClean="0">
                <a:solidFill>
                  <a:srgbClr val="FFFF00"/>
                </a:solidFill>
                <a:latin typeface="+mn-lt"/>
                <a:cs typeface="Arial" charset="0"/>
              </a:rPr>
              <a:t>Perils of Data Abuse</a:t>
            </a:r>
            <a:endParaRPr lang="en-US" sz="1600" b="1" dirty="0">
              <a:solidFill>
                <a:srgbClr val="FFFF00"/>
              </a:solidFill>
              <a:latin typeface="+mn-lt"/>
              <a:cs typeface="Arial" charset="0"/>
            </a:endParaRPr>
          </a:p>
        </p:txBody>
      </p:sp>
    </p:spTree>
    <p:extLst>
      <p:ext uri="{BB962C8B-B14F-4D97-AF65-F5344CB8AC3E}">
        <p14:creationId xmlns:p14="http://schemas.microsoft.com/office/powerpoint/2010/main" val="41922509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25"/>
                                        </p:tgtEl>
                                        <p:attrNameLst>
                                          <p:attrName>style.visibility</p:attrName>
                                        </p:attrNameLst>
                                      </p:cBhvr>
                                      <p:to>
                                        <p:strVal val="visible"/>
                                      </p:to>
                                    </p:set>
                                    <p:animEffect transition="in" filter="blinds(horizontal)">
                                      <p:cBhvr>
                                        <p:cTn id="13" dur="500"/>
                                        <p:tgtEl>
                                          <p:spTgt spid="81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926"/>
                                        </p:tgtEl>
                                        <p:attrNameLst>
                                          <p:attrName>style.visibility</p:attrName>
                                        </p:attrNameLst>
                                      </p:cBhvr>
                                      <p:to>
                                        <p:strVal val="visible"/>
                                      </p:to>
                                    </p:set>
                                    <p:animEffect transition="in" filter="blinds(horizontal)">
                                      <p:cBhvr>
                                        <p:cTn id="16"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4" grpId="0" animBg="1"/>
      <p:bldP spid="81925" grpId="0"/>
      <p:bldP spid="819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sz="quarter" idx="1"/>
          </p:nvPr>
        </p:nvSpPr>
        <p:spPr>
          <a:xfrm>
            <a:off x="153924" y="1828800"/>
            <a:ext cx="8226552" cy="4343400"/>
          </a:xfrm>
          <a:noFill/>
          <a:ln/>
        </p:spPr>
        <p:txBody>
          <a:bodyPr>
            <a:normAutofit lnSpcReduction="10000"/>
          </a:bodyPr>
          <a:lstStyle/>
          <a:p>
            <a:pPr>
              <a:lnSpc>
                <a:spcPct val="80000"/>
              </a:lnSpc>
            </a:pPr>
            <a:r>
              <a:rPr lang="en-US" b="1" dirty="0">
                <a:solidFill>
                  <a:schemeClr val="tx1"/>
                </a:solidFill>
              </a:rPr>
              <a:t>PROS</a:t>
            </a:r>
            <a:r>
              <a:rPr lang="en-US" b="1" dirty="0" smtClean="0">
                <a:solidFill>
                  <a:schemeClr val="tx1"/>
                </a:solidFill>
              </a:rPr>
              <a:t>:</a:t>
            </a:r>
            <a:endParaRPr lang="en-US" sz="1800" b="1" dirty="0">
              <a:solidFill>
                <a:schemeClr val="tx1"/>
              </a:solidFill>
            </a:endParaRPr>
          </a:p>
          <a:p>
            <a:pPr lvl="1"/>
            <a:r>
              <a:rPr lang="en-US" dirty="0" smtClean="0">
                <a:solidFill>
                  <a:schemeClr val="tx1"/>
                </a:solidFill>
              </a:rPr>
              <a:t>greater </a:t>
            </a:r>
            <a:r>
              <a:rPr lang="en-US" dirty="0">
                <a:solidFill>
                  <a:schemeClr val="tx1"/>
                </a:solidFill>
              </a:rPr>
              <a:t>performance accountability</a:t>
            </a:r>
          </a:p>
          <a:p>
            <a:pPr lvl="1"/>
            <a:r>
              <a:rPr lang="en-US" dirty="0" smtClean="0">
                <a:solidFill>
                  <a:schemeClr val="tx1"/>
                </a:solidFill>
              </a:rPr>
              <a:t>community </a:t>
            </a:r>
            <a:r>
              <a:rPr lang="en-US" dirty="0">
                <a:solidFill>
                  <a:schemeClr val="tx1"/>
                </a:solidFill>
              </a:rPr>
              <a:t>awareness and involvement, encourages public-private partnerships</a:t>
            </a:r>
          </a:p>
          <a:p>
            <a:pPr lvl="1"/>
            <a:r>
              <a:rPr lang="en-US" dirty="0" smtClean="0">
                <a:solidFill>
                  <a:schemeClr val="tx1"/>
                </a:solidFill>
              </a:rPr>
              <a:t>ability </a:t>
            </a:r>
            <a:r>
              <a:rPr lang="en-US" dirty="0">
                <a:solidFill>
                  <a:schemeClr val="tx1"/>
                </a:solidFill>
              </a:rPr>
              <a:t>to track improvement over time, identify areas where programmatic adjustments are needed</a:t>
            </a:r>
          </a:p>
          <a:p>
            <a:pPr lvl="1"/>
            <a:r>
              <a:rPr lang="en-US" dirty="0" smtClean="0">
                <a:solidFill>
                  <a:schemeClr val="tx1"/>
                </a:solidFill>
              </a:rPr>
              <a:t>Region/region </a:t>
            </a:r>
            <a:r>
              <a:rPr lang="en-US" dirty="0">
                <a:solidFill>
                  <a:schemeClr val="tx1"/>
                </a:solidFill>
              </a:rPr>
              <a:t>and </a:t>
            </a:r>
            <a:r>
              <a:rPr lang="en-US" dirty="0" smtClean="0">
                <a:solidFill>
                  <a:schemeClr val="tx1"/>
                </a:solidFill>
              </a:rPr>
              <a:t>region/county  collaboration </a:t>
            </a:r>
            <a:endParaRPr lang="en-US" dirty="0">
              <a:solidFill>
                <a:schemeClr val="tx1"/>
              </a:solidFill>
            </a:endParaRPr>
          </a:p>
          <a:p>
            <a:pPr lvl="1"/>
            <a:r>
              <a:rPr lang="en-US" dirty="0" smtClean="0">
                <a:solidFill>
                  <a:schemeClr val="tx1"/>
                </a:solidFill>
              </a:rPr>
              <a:t>transparency </a:t>
            </a:r>
          </a:p>
          <a:p>
            <a:pPr lvl="1"/>
            <a:endParaRPr lang="en-US" dirty="0">
              <a:solidFill>
                <a:schemeClr val="tx1"/>
              </a:solidFill>
            </a:endParaRPr>
          </a:p>
          <a:p>
            <a:r>
              <a:rPr lang="en-US" b="1" dirty="0">
                <a:solidFill>
                  <a:schemeClr val="tx1"/>
                </a:solidFill>
              </a:rPr>
              <a:t>CONS:</a:t>
            </a:r>
          </a:p>
          <a:p>
            <a:pPr lvl="1">
              <a:lnSpc>
                <a:spcPct val="110000"/>
              </a:lnSpc>
            </a:pPr>
            <a:r>
              <a:rPr lang="en-US" dirty="0">
                <a:solidFill>
                  <a:schemeClr val="tx1"/>
                </a:solidFill>
              </a:rPr>
              <a:t>Potential for misuse, misinterpretation, and misrepresentation </a:t>
            </a:r>
          </a:p>
          <a:p>
            <a:pPr lvl="1">
              <a:lnSpc>
                <a:spcPct val="110000"/>
              </a:lnSpc>
            </a:pPr>
            <a:r>
              <a:rPr lang="en-US" dirty="0">
                <a:solidFill>
                  <a:schemeClr val="tx1"/>
                </a:solidFill>
              </a:rPr>
              <a:t>Available to those with agendas or looking to create a sensational headline</a:t>
            </a:r>
          </a:p>
          <a:p>
            <a:pPr lvl="1">
              <a:lnSpc>
                <a:spcPct val="110000"/>
              </a:lnSpc>
            </a:pPr>
            <a:r>
              <a:rPr lang="en-US" dirty="0">
                <a:solidFill>
                  <a:schemeClr val="tx1"/>
                </a:solidFill>
              </a:rPr>
              <a:t>Misunderstood data can lead to the wrong policy decisions</a:t>
            </a:r>
          </a:p>
          <a:p>
            <a:pPr lvl="1" algn="ctr">
              <a:lnSpc>
                <a:spcPct val="80000"/>
              </a:lnSpc>
              <a:buNone/>
            </a:pPr>
            <a:endParaRPr lang="en-US" sz="1900" b="1" dirty="0" smtClean="0">
              <a:solidFill>
                <a:schemeClr val="tx1"/>
              </a:solidFill>
            </a:endParaRPr>
          </a:p>
        </p:txBody>
      </p:sp>
      <p:sp>
        <p:nvSpPr>
          <p:cNvPr id="5" name="Text Box 2"/>
          <p:cNvSpPr txBox="1">
            <a:spLocks noChangeArrowheads="1"/>
          </p:cNvSpPr>
          <p:nvPr/>
        </p:nvSpPr>
        <p:spPr bwMode="auto">
          <a:xfrm>
            <a:off x="-381000" y="3048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eaLnBrk="1" hangingPunct="1">
              <a:defRPr/>
            </a:pPr>
            <a:r>
              <a:rPr lang="en-US" sz="1400" b="0" dirty="0">
                <a:solidFill>
                  <a:srgbClr val="FFFF00"/>
                </a:solidFill>
                <a:latin typeface="+mn-lt"/>
                <a:cs typeface="Arial" charset="0"/>
              </a:rPr>
              <a:t>               </a:t>
            </a:r>
            <a:r>
              <a:rPr lang="en-US" sz="3200" b="1" dirty="0" smtClean="0">
                <a:solidFill>
                  <a:srgbClr val="FFFF00"/>
                </a:solidFill>
                <a:latin typeface="+mn-lt"/>
                <a:cs typeface="Arial" charset="0"/>
              </a:rPr>
              <a:t>Public Data:</a:t>
            </a:r>
          </a:p>
          <a:p>
            <a:pPr algn="ctr" eaLnBrk="1" hangingPunct="1">
              <a:defRPr/>
            </a:pPr>
            <a:r>
              <a:rPr lang="en-US" sz="3200" b="1" i="1" dirty="0" smtClean="0">
                <a:solidFill>
                  <a:srgbClr val="FFFF00"/>
                </a:solidFill>
                <a:cs typeface="Arial" charset="0"/>
              </a:rPr>
              <a:t>Putting it all Out There</a:t>
            </a:r>
            <a:endParaRPr lang="en-US" sz="1600" b="1" i="1" dirty="0">
              <a:solidFill>
                <a:srgbClr val="FFFF00"/>
              </a:solidFill>
              <a:cs typeface="Arial" charset="0"/>
            </a:endParaRPr>
          </a:p>
        </p:txBody>
      </p:sp>
      <p:sp>
        <p:nvSpPr>
          <p:cNvPr id="2" name="TextBox 1"/>
          <p:cNvSpPr txBox="1"/>
          <p:nvPr/>
        </p:nvSpPr>
        <p:spPr>
          <a:xfrm>
            <a:off x="1167954" y="6166757"/>
            <a:ext cx="6198492" cy="812530"/>
          </a:xfrm>
          <a:prstGeom prst="rect">
            <a:avLst/>
          </a:prstGeom>
          <a:noFill/>
        </p:spPr>
        <p:txBody>
          <a:bodyPr wrap="none" rtlCol="0">
            <a:spAutoFit/>
          </a:bodyPr>
          <a:lstStyle/>
          <a:p>
            <a:pPr lvl="1" algn="ctr">
              <a:lnSpc>
                <a:spcPct val="80000"/>
              </a:lnSpc>
              <a:buNone/>
            </a:pPr>
            <a:r>
              <a:rPr lang="en-US" sz="1900" b="1" i="1" dirty="0"/>
              <a:t>“Torture numbers, and they’ll confess to anything” </a:t>
            </a:r>
          </a:p>
          <a:p>
            <a:pPr lvl="1" algn="ctr">
              <a:lnSpc>
                <a:spcPct val="80000"/>
              </a:lnSpc>
              <a:buNone/>
            </a:pPr>
            <a:r>
              <a:rPr lang="en-US" sz="1700" i="1" dirty="0"/>
              <a:t>(Gregg Easterbrook)</a:t>
            </a:r>
            <a:endParaRPr lang="en-US" sz="1900" b="1" dirty="0"/>
          </a:p>
          <a:p>
            <a:endParaRPr lang="en-US" dirty="0"/>
          </a:p>
        </p:txBody>
      </p:sp>
    </p:spTree>
    <p:extLst>
      <p:ext uri="{BB962C8B-B14F-4D97-AF65-F5344CB8AC3E}">
        <p14:creationId xmlns:p14="http://schemas.microsoft.com/office/powerpoint/2010/main" val="37747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bg/>
                                          </p:spTgt>
                                        </p:tgtEl>
                                        <p:attrNameLst>
                                          <p:attrName>style.visibility</p:attrName>
                                        </p:attrNameLst>
                                      </p:cBhvr>
                                      <p:to>
                                        <p:strVal val="visible"/>
                                      </p:to>
                                    </p:set>
                                    <p:animEffect transition="in" filter="fade">
                                      <p:cBhvr>
                                        <p:cTn id="7" dur="500"/>
                                        <p:tgtEl>
                                          <p:spTgt spid="512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animEffect transition="in" filter="fade">
                                      <p:cBhvr>
                                        <p:cTn id="15" dur="500"/>
                                        <p:tgtEl>
                                          <p:spTgt spid="512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4">
                                            <p:txEl>
                                              <p:pRg st="2" end="2"/>
                                            </p:txEl>
                                          </p:spTgt>
                                        </p:tgtEl>
                                        <p:attrNameLst>
                                          <p:attrName>style.visibility</p:attrName>
                                        </p:attrNameLst>
                                      </p:cBhvr>
                                      <p:to>
                                        <p:strVal val="visible"/>
                                      </p:to>
                                    </p:set>
                                    <p:animEffect transition="in" filter="fade">
                                      <p:cBhvr>
                                        <p:cTn id="18" dur="500"/>
                                        <p:tgtEl>
                                          <p:spTgt spid="512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4">
                                            <p:txEl>
                                              <p:pRg st="3" end="3"/>
                                            </p:txEl>
                                          </p:spTgt>
                                        </p:tgtEl>
                                        <p:attrNameLst>
                                          <p:attrName>style.visibility</p:attrName>
                                        </p:attrNameLst>
                                      </p:cBhvr>
                                      <p:to>
                                        <p:strVal val="visible"/>
                                      </p:to>
                                    </p:set>
                                    <p:animEffect transition="in" filter="fade">
                                      <p:cBhvr>
                                        <p:cTn id="21" dur="500"/>
                                        <p:tgtEl>
                                          <p:spTgt spid="512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4">
                                            <p:txEl>
                                              <p:pRg st="4" end="4"/>
                                            </p:txEl>
                                          </p:spTgt>
                                        </p:tgtEl>
                                        <p:attrNameLst>
                                          <p:attrName>style.visibility</p:attrName>
                                        </p:attrNameLst>
                                      </p:cBhvr>
                                      <p:to>
                                        <p:strVal val="visible"/>
                                      </p:to>
                                    </p:set>
                                    <p:animEffect transition="in" filter="fade">
                                      <p:cBhvr>
                                        <p:cTn id="24" dur="500"/>
                                        <p:tgtEl>
                                          <p:spTgt spid="512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animEffect transition="in" filter="fade">
                                      <p:cBhvr>
                                        <p:cTn id="27" dur="500"/>
                                        <p:tgtEl>
                                          <p:spTgt spid="512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4">
                                            <p:txEl>
                                              <p:pRg st="7" end="7"/>
                                            </p:txEl>
                                          </p:spTgt>
                                        </p:tgtEl>
                                        <p:attrNameLst>
                                          <p:attrName>style.visibility</p:attrName>
                                        </p:attrNameLst>
                                      </p:cBhvr>
                                      <p:to>
                                        <p:strVal val="visible"/>
                                      </p:to>
                                    </p:set>
                                    <p:animEffect transition="in" filter="fade">
                                      <p:cBhvr>
                                        <p:cTn id="32" dur="500"/>
                                        <p:tgtEl>
                                          <p:spTgt spid="512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24">
                                            <p:txEl>
                                              <p:pRg st="8" end="8"/>
                                            </p:txEl>
                                          </p:spTgt>
                                        </p:tgtEl>
                                        <p:attrNameLst>
                                          <p:attrName>style.visibility</p:attrName>
                                        </p:attrNameLst>
                                      </p:cBhvr>
                                      <p:to>
                                        <p:strVal val="visible"/>
                                      </p:to>
                                    </p:set>
                                    <p:animEffect transition="in" filter="fade">
                                      <p:cBhvr>
                                        <p:cTn id="35" dur="500"/>
                                        <p:tgtEl>
                                          <p:spTgt spid="512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24">
                                            <p:txEl>
                                              <p:pRg st="9" end="9"/>
                                            </p:txEl>
                                          </p:spTgt>
                                        </p:tgtEl>
                                        <p:attrNameLst>
                                          <p:attrName>style.visibility</p:attrName>
                                        </p:attrNameLst>
                                      </p:cBhvr>
                                      <p:to>
                                        <p:strVal val="visible"/>
                                      </p:to>
                                    </p:set>
                                    <p:animEffect transition="in" filter="fade">
                                      <p:cBhvr>
                                        <p:cTn id="38" dur="500"/>
                                        <p:tgtEl>
                                          <p:spTgt spid="512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24">
                                            <p:txEl>
                                              <p:pRg st="10" end="10"/>
                                            </p:txEl>
                                          </p:spTgt>
                                        </p:tgtEl>
                                        <p:attrNameLst>
                                          <p:attrName>style.visibility</p:attrName>
                                        </p:attrNameLst>
                                      </p:cBhvr>
                                      <p:to>
                                        <p:strVal val="visible"/>
                                      </p:to>
                                    </p:set>
                                    <p:animEffect transition="in" filter="fade">
                                      <p:cBhvr>
                                        <p:cTn id="41" dur="500"/>
                                        <p:tgtEl>
                                          <p:spTgt spid="512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838200" y="21336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spcBef>
                <a:spcPct val="20000"/>
              </a:spcBef>
              <a:buFontTx/>
              <a:buAutoNum type="arabicParenR"/>
            </a:pPr>
            <a:r>
              <a:rPr lang="en-US" sz="3200" dirty="0" smtClean="0">
                <a:solidFill>
                  <a:schemeClr val="bg1">
                    <a:lumMod val="75000"/>
                  </a:schemeClr>
                </a:solidFill>
                <a:latin typeface="Calibri"/>
                <a:cs typeface="Calibri"/>
              </a:rPr>
              <a:t>Compare </a:t>
            </a:r>
            <a:r>
              <a:rPr lang="en-US" sz="3200" dirty="0">
                <a:solidFill>
                  <a:schemeClr val="bg1">
                    <a:lumMod val="75000"/>
                  </a:schemeClr>
                </a:solidFill>
                <a:latin typeface="Calibri"/>
                <a:cs typeface="Calibri"/>
              </a:rPr>
              <a:t>Apples and Oranges</a:t>
            </a:r>
          </a:p>
          <a:p>
            <a:pPr marL="381000" indent="-381000">
              <a:spcBef>
                <a:spcPct val="20000"/>
              </a:spcBef>
              <a:buFontTx/>
              <a:buAutoNum type="arabicParenR"/>
            </a:pPr>
            <a:r>
              <a:rPr lang="en-US" sz="3200" dirty="0">
                <a:solidFill>
                  <a:schemeClr val="bg1">
                    <a:lumMod val="75000"/>
                  </a:schemeClr>
                </a:solidFill>
                <a:latin typeface="Calibri"/>
                <a:cs typeface="Calibri"/>
              </a:rPr>
              <a:t>Use ‘snapshots’ of Small Samples</a:t>
            </a:r>
          </a:p>
          <a:p>
            <a:pPr marL="381000" indent="-381000">
              <a:spcBef>
                <a:spcPct val="20000"/>
              </a:spcBef>
              <a:buFontTx/>
              <a:buAutoNum type="arabicParenR"/>
            </a:pPr>
            <a:r>
              <a:rPr lang="en-US" sz="3200" dirty="0">
                <a:solidFill>
                  <a:schemeClr val="bg1">
                    <a:lumMod val="75000"/>
                  </a:schemeClr>
                </a:solidFill>
                <a:latin typeface="Calibri"/>
                <a:cs typeface="Calibri"/>
              </a:rPr>
              <a:t>Rely on Unrepresentative Findings</a:t>
            </a:r>
          </a:p>
          <a:p>
            <a:pPr marL="381000" indent="-381000">
              <a:spcBef>
                <a:spcPct val="20000"/>
              </a:spcBef>
              <a:buFontTx/>
              <a:buAutoNum type="arabicParenR"/>
            </a:pPr>
            <a:r>
              <a:rPr lang="en-US" sz="3200" dirty="0">
                <a:solidFill>
                  <a:schemeClr val="bg1">
                    <a:lumMod val="75000"/>
                  </a:schemeClr>
                </a:solidFill>
                <a:latin typeface="Calibri"/>
                <a:cs typeface="Calibri"/>
              </a:rPr>
              <a:t>Logically ‘flip’ Statistics </a:t>
            </a:r>
          </a:p>
          <a:p>
            <a:pPr marL="381000" indent="-381000">
              <a:spcBef>
                <a:spcPct val="20000"/>
              </a:spcBef>
              <a:buFontTx/>
              <a:buAutoNum type="arabicParenR"/>
            </a:pPr>
            <a:r>
              <a:rPr lang="en-US" sz="3200" dirty="0">
                <a:solidFill>
                  <a:schemeClr val="bg1">
                    <a:lumMod val="75000"/>
                  </a:schemeClr>
                </a:solidFill>
                <a:latin typeface="Calibri"/>
                <a:cs typeface="Calibri"/>
              </a:rPr>
              <a:t>Falsely Assume an Association to be </a:t>
            </a:r>
            <a:r>
              <a:rPr lang="en-US" sz="3200" dirty="0" smtClean="0">
                <a:solidFill>
                  <a:schemeClr val="bg1">
                    <a:lumMod val="75000"/>
                  </a:schemeClr>
                </a:solidFill>
                <a:latin typeface="Calibri"/>
                <a:cs typeface="Calibri"/>
              </a:rPr>
              <a:t>Causal</a:t>
            </a:r>
          </a:p>
          <a:p>
            <a:pPr marL="381000" indent="-381000">
              <a:spcBef>
                <a:spcPct val="20000"/>
              </a:spcBef>
              <a:buFontTx/>
              <a:buAutoNum type="arabicParenR"/>
            </a:pPr>
            <a:r>
              <a:rPr lang="en-US" sz="3200" dirty="0" smtClean="0">
                <a:solidFill>
                  <a:schemeClr val="bg1">
                    <a:lumMod val="75000"/>
                  </a:schemeClr>
                </a:solidFill>
                <a:latin typeface="Calibri"/>
                <a:cs typeface="Calibri"/>
              </a:rPr>
              <a:t>Rely on Summary Statistics</a:t>
            </a:r>
            <a:endParaRPr lang="en-US" sz="3200" dirty="0">
              <a:solidFill>
                <a:schemeClr val="bg1">
                  <a:lumMod val="75000"/>
                </a:schemeClr>
              </a:solidFill>
              <a:latin typeface="Calibri"/>
              <a:cs typeface="Calibri"/>
            </a:endParaRPr>
          </a:p>
          <a:p>
            <a:pPr marL="381000" indent="-381000">
              <a:spcBef>
                <a:spcPct val="20000"/>
              </a:spcBef>
            </a:pPr>
            <a:endParaRPr lang="en-US" sz="3200" dirty="0">
              <a:solidFill>
                <a:schemeClr val="bg1">
                  <a:lumMod val="75000"/>
                </a:schemeClr>
              </a:solidFill>
              <a:latin typeface="Calibri"/>
              <a:cs typeface="Calibri"/>
            </a:endParaRPr>
          </a:p>
          <a:p>
            <a:pPr marL="381000" indent="-381000">
              <a:spcBef>
                <a:spcPct val="20000"/>
              </a:spcBef>
              <a:buFontTx/>
              <a:buChar char="•"/>
            </a:pPr>
            <a:endParaRPr lang="en-US" sz="2800" dirty="0">
              <a:solidFill>
                <a:schemeClr val="bg1">
                  <a:lumMod val="75000"/>
                </a:schemeClr>
              </a:solidFill>
              <a:latin typeface="Calibri"/>
              <a:cs typeface="Calibri"/>
            </a:endParaRPr>
          </a:p>
        </p:txBody>
      </p:sp>
      <p:sp>
        <p:nvSpPr>
          <p:cNvPr id="5" name="Text Box 2"/>
          <p:cNvSpPr txBox="1">
            <a:spLocks noChangeArrowheads="1"/>
          </p:cNvSpPr>
          <p:nvPr/>
        </p:nvSpPr>
        <p:spPr bwMode="auto">
          <a:xfrm>
            <a:off x="-381000" y="3048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eaLnBrk="1" hangingPunct="1">
              <a:defRPr/>
            </a:pPr>
            <a:r>
              <a:rPr lang="en-US" sz="3200" b="1" dirty="0" smtClean="0">
                <a:solidFill>
                  <a:srgbClr val="FFFF00"/>
                </a:solidFill>
                <a:latin typeface="+mn-lt"/>
                <a:cs typeface="Arial" charset="0"/>
              </a:rPr>
              <a:t>Six Ways to Abuse Data</a:t>
            </a:r>
          </a:p>
          <a:p>
            <a:pPr algn="ctr" eaLnBrk="1" hangingPunct="1">
              <a:defRPr/>
            </a:pPr>
            <a:r>
              <a:rPr lang="en-US" sz="3200" b="1" dirty="0" smtClean="0">
                <a:solidFill>
                  <a:srgbClr val="FFFF00"/>
                </a:solidFill>
                <a:cs typeface="Arial" charset="0"/>
              </a:rPr>
              <a:t>(Without Actually Lying)</a:t>
            </a:r>
            <a:endParaRPr lang="en-US" sz="1600" b="1" dirty="0">
              <a:solidFill>
                <a:srgbClr val="FFFF00"/>
              </a:solidFill>
              <a:latin typeface="+mn-lt"/>
              <a:cs typeface="Arial" charset="0"/>
            </a:endParaRPr>
          </a:p>
        </p:txBody>
      </p:sp>
    </p:spTree>
    <p:extLst>
      <p:ext uri="{BB962C8B-B14F-4D97-AF65-F5344CB8AC3E}">
        <p14:creationId xmlns:p14="http://schemas.microsoft.com/office/powerpoint/2010/main" val="424609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7413">
                                            <p:txEl>
                                              <p:pRg st="0" end="0"/>
                                            </p:txEl>
                                          </p:spTgt>
                                        </p:tgtEl>
                                        <p:attrNameLst>
                                          <p:attrName>style.color</p:attrName>
                                        </p:attrNameLst>
                                      </p:cBhvr>
                                      <p:to>
                                        <a:srgbClr val="00206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17413">
                                            <p:txEl>
                                              <p:pRg st="1" end="1"/>
                                            </p:txEl>
                                          </p:spTgt>
                                        </p:tgtEl>
                                        <p:attrNameLst>
                                          <p:attrName>style.color</p:attrName>
                                        </p:attrNameLst>
                                      </p:cBhvr>
                                      <p:to>
                                        <a:srgbClr val="00206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500" fill="hold"/>
                                        <p:tgtEl>
                                          <p:spTgt spid="17413">
                                            <p:txEl>
                                              <p:pRg st="2" end="2"/>
                                            </p:txEl>
                                          </p:spTgt>
                                        </p:tgtEl>
                                        <p:attrNameLst>
                                          <p:attrName>style.color</p:attrName>
                                        </p:attrNameLst>
                                      </p:cBhvr>
                                      <p:to>
                                        <a:srgbClr val="002060"/>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500" fill="hold"/>
                                        <p:tgtEl>
                                          <p:spTgt spid="17413">
                                            <p:txEl>
                                              <p:pRg st="3" end="3"/>
                                            </p:txEl>
                                          </p:spTgt>
                                        </p:tgtEl>
                                        <p:attrNameLst>
                                          <p:attrName>style.color</p:attrName>
                                        </p:attrNameLst>
                                      </p:cBhvr>
                                      <p:to>
                                        <a:srgbClr val="002060"/>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500" fill="hold"/>
                                        <p:tgtEl>
                                          <p:spTgt spid="17413">
                                            <p:txEl>
                                              <p:pRg st="4" end="4"/>
                                            </p:txEl>
                                          </p:spTgt>
                                        </p:tgtEl>
                                        <p:attrNameLst>
                                          <p:attrName>style.color</p:attrName>
                                        </p:attrNameLst>
                                      </p:cBhvr>
                                      <p:to>
                                        <a:srgbClr val="00206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17413">
                                            <p:txEl>
                                              <p:pRg st="5" end="5"/>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sz="quarter" idx="1"/>
          </p:nvPr>
        </p:nvSpPr>
        <p:spPr>
          <a:xfrm>
            <a:off x="1219200" y="2546350"/>
            <a:ext cx="7924800" cy="4464050"/>
          </a:xfrm>
          <a:noFill/>
          <a:ln/>
        </p:spPr>
        <p:txBody>
          <a:bodyPr/>
          <a:lstStyle/>
          <a:p>
            <a:pPr>
              <a:buFontTx/>
              <a:buNone/>
            </a:pPr>
            <a:endParaRPr lang="en-US" sz="1800" u="sng" dirty="0">
              <a:solidFill>
                <a:srgbClr val="009900"/>
              </a:solidFill>
              <a:latin typeface="+mj-lt"/>
            </a:endParaRPr>
          </a:p>
          <a:p>
            <a:pPr>
              <a:buFontTx/>
              <a:buNone/>
            </a:pPr>
            <a:r>
              <a:rPr lang="en-US" sz="3200" u="sng" dirty="0">
                <a:solidFill>
                  <a:srgbClr val="002060"/>
                </a:solidFill>
                <a:latin typeface="+mj-lt"/>
              </a:rPr>
              <a:t>Number of Crimes </a:t>
            </a:r>
          </a:p>
          <a:p>
            <a:pPr>
              <a:buFontTx/>
              <a:buNone/>
            </a:pPr>
            <a:r>
              <a:rPr lang="en-US" sz="3200" dirty="0">
                <a:solidFill>
                  <a:srgbClr val="002060"/>
                </a:solidFill>
                <a:latin typeface="+mj-lt"/>
              </a:rPr>
              <a:t>	Period 1:  76</a:t>
            </a:r>
          </a:p>
          <a:p>
            <a:pPr>
              <a:buFontTx/>
              <a:buNone/>
            </a:pPr>
            <a:r>
              <a:rPr lang="en-US" sz="3200" dirty="0">
                <a:solidFill>
                  <a:srgbClr val="002060"/>
                </a:solidFill>
                <a:latin typeface="+mj-lt"/>
              </a:rPr>
              <a:t>	Period 2:  51</a:t>
            </a:r>
          </a:p>
          <a:p>
            <a:pPr>
              <a:buFontTx/>
              <a:buNone/>
            </a:pPr>
            <a:r>
              <a:rPr lang="en-US" sz="3200" dirty="0">
                <a:solidFill>
                  <a:srgbClr val="002060"/>
                </a:solidFill>
                <a:latin typeface="+mj-lt"/>
              </a:rPr>
              <a:t>	Period 3:  91</a:t>
            </a:r>
          </a:p>
          <a:p>
            <a:pPr>
              <a:buFontTx/>
              <a:buNone/>
            </a:pPr>
            <a:r>
              <a:rPr lang="en-US" sz="3200" dirty="0">
                <a:solidFill>
                  <a:srgbClr val="002060"/>
                </a:solidFill>
                <a:latin typeface="+mj-lt"/>
              </a:rPr>
              <a:t>	Period 4:  76 </a:t>
            </a:r>
          </a:p>
          <a:p>
            <a:pPr>
              <a:buFontTx/>
              <a:buNone/>
            </a:pPr>
            <a:endParaRPr lang="en-US" sz="3200" dirty="0">
              <a:solidFill>
                <a:srgbClr val="009900"/>
              </a:solidFill>
              <a:latin typeface="+mj-lt"/>
            </a:endParaRPr>
          </a:p>
        </p:txBody>
      </p:sp>
      <p:sp>
        <p:nvSpPr>
          <p:cNvPr id="35844" name="AutoShape 4"/>
          <p:cNvSpPr>
            <a:spLocks/>
          </p:cNvSpPr>
          <p:nvPr/>
        </p:nvSpPr>
        <p:spPr bwMode="auto">
          <a:xfrm>
            <a:off x="4114800" y="4471026"/>
            <a:ext cx="457200" cy="1126648"/>
          </a:xfrm>
          <a:prstGeom prst="rightBrace">
            <a:avLst>
              <a:gd name="adj1" fmla="val 2222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45" name="Text Box 5"/>
          <p:cNvSpPr txBox="1">
            <a:spLocks noChangeArrowheads="1"/>
          </p:cNvSpPr>
          <p:nvPr/>
        </p:nvSpPr>
        <p:spPr bwMode="auto">
          <a:xfrm>
            <a:off x="3429000" y="4092216"/>
            <a:ext cx="685800" cy="52322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dirty="0">
              <a:solidFill>
                <a:srgbClr val="660033"/>
              </a:solidFill>
              <a:latin typeface="+mj-lt"/>
            </a:endParaRPr>
          </a:p>
        </p:txBody>
      </p:sp>
      <p:sp>
        <p:nvSpPr>
          <p:cNvPr id="35846" name="Text Box 6"/>
          <p:cNvSpPr txBox="1">
            <a:spLocks noChangeArrowheads="1"/>
          </p:cNvSpPr>
          <p:nvPr/>
        </p:nvSpPr>
        <p:spPr bwMode="auto">
          <a:xfrm>
            <a:off x="4572000" y="4759474"/>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Crime jumped by 49%!!</a:t>
            </a:r>
          </a:p>
        </p:txBody>
      </p:sp>
      <p:sp>
        <p:nvSpPr>
          <p:cNvPr id="35847" name="AutoShape 7"/>
          <p:cNvSpPr>
            <a:spLocks/>
          </p:cNvSpPr>
          <p:nvPr/>
        </p:nvSpPr>
        <p:spPr bwMode="auto">
          <a:xfrm>
            <a:off x="4114800" y="3907702"/>
            <a:ext cx="838200" cy="1689972"/>
          </a:xfrm>
          <a:prstGeom prst="rightBrace">
            <a:avLst>
              <a:gd name="adj1" fmla="val 1818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48" name="Text Box 8"/>
          <p:cNvSpPr txBox="1">
            <a:spLocks noChangeArrowheads="1"/>
          </p:cNvSpPr>
          <p:nvPr/>
        </p:nvSpPr>
        <p:spPr bwMode="auto">
          <a:xfrm>
            <a:off x="3429000" y="5290641"/>
            <a:ext cx="685800"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dirty="0">
              <a:solidFill>
                <a:srgbClr val="660033"/>
              </a:solidFill>
              <a:latin typeface="+mj-lt"/>
            </a:endParaRPr>
          </a:p>
        </p:txBody>
      </p:sp>
      <p:sp>
        <p:nvSpPr>
          <p:cNvPr id="35849" name="Text Box 9"/>
          <p:cNvSpPr txBox="1">
            <a:spLocks noChangeArrowheads="1"/>
          </p:cNvSpPr>
          <p:nvPr/>
        </p:nvSpPr>
        <p:spPr bwMode="auto">
          <a:xfrm>
            <a:off x="3429000" y="3568780"/>
            <a:ext cx="685800"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solidFill>
                <a:srgbClr val="660033"/>
              </a:solidFill>
              <a:latin typeface="+mj-lt"/>
            </a:endParaRPr>
          </a:p>
        </p:txBody>
      </p:sp>
      <p:sp>
        <p:nvSpPr>
          <p:cNvPr id="35850" name="Text Box 10"/>
          <p:cNvSpPr txBox="1">
            <a:spLocks noChangeArrowheads="1"/>
          </p:cNvSpPr>
          <p:nvPr/>
        </p:nvSpPr>
        <p:spPr bwMode="auto">
          <a:xfrm>
            <a:off x="5181600" y="4454674"/>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No change.</a:t>
            </a:r>
          </a:p>
        </p:txBody>
      </p:sp>
      <p:sp>
        <p:nvSpPr>
          <p:cNvPr id="35851" name="AutoShape 11"/>
          <p:cNvSpPr>
            <a:spLocks/>
          </p:cNvSpPr>
          <p:nvPr/>
        </p:nvSpPr>
        <p:spPr bwMode="auto">
          <a:xfrm>
            <a:off x="4114800" y="5104764"/>
            <a:ext cx="381000" cy="492909"/>
          </a:xfrm>
          <a:prstGeom prst="rightBrace">
            <a:avLst>
              <a:gd name="adj1" fmla="val 11667"/>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52" name="Text Box 12"/>
          <p:cNvSpPr txBox="1">
            <a:spLocks noChangeArrowheads="1"/>
          </p:cNvSpPr>
          <p:nvPr/>
        </p:nvSpPr>
        <p:spPr bwMode="auto">
          <a:xfrm>
            <a:off x="4495800" y="5064274"/>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mj-lt"/>
              </a:rPr>
              <a:t>Crime dropped by 16%</a:t>
            </a:r>
          </a:p>
        </p:txBody>
      </p:sp>
      <p:sp>
        <p:nvSpPr>
          <p:cNvPr id="35853" name="Text Box 13"/>
          <p:cNvSpPr txBox="1">
            <a:spLocks noChangeArrowheads="1"/>
          </p:cNvSpPr>
          <p:nvPr/>
        </p:nvSpPr>
        <p:spPr bwMode="auto">
          <a:xfrm>
            <a:off x="3429000" y="4690305"/>
            <a:ext cx="685800" cy="52322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b="1" dirty="0">
              <a:solidFill>
                <a:srgbClr val="660033"/>
              </a:solidFill>
              <a:latin typeface="+mj-lt"/>
            </a:endParaRPr>
          </a:p>
        </p:txBody>
      </p:sp>
      <p:sp>
        <p:nvSpPr>
          <p:cNvPr id="35854" name="AutoShape 14"/>
          <p:cNvSpPr>
            <a:spLocks/>
          </p:cNvSpPr>
          <p:nvPr/>
        </p:nvSpPr>
        <p:spPr bwMode="auto">
          <a:xfrm>
            <a:off x="4114800" y="3669280"/>
            <a:ext cx="1066800" cy="2042050"/>
          </a:xfrm>
          <a:prstGeom prst="rightBrace">
            <a:avLst>
              <a:gd name="adj1" fmla="val 17262"/>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dirty="0">
              <a:solidFill>
                <a:srgbClr val="660033"/>
              </a:solidFill>
              <a:latin typeface="+mj-lt"/>
            </a:endParaRPr>
          </a:p>
        </p:txBody>
      </p:sp>
      <p:sp>
        <p:nvSpPr>
          <p:cNvPr id="35855" name="Text Box 15"/>
          <p:cNvSpPr txBox="1">
            <a:spLocks noChangeArrowheads="1"/>
          </p:cNvSpPr>
          <p:nvPr/>
        </p:nvSpPr>
        <p:spPr bwMode="auto">
          <a:xfrm>
            <a:off x="5181600" y="4495799"/>
            <a:ext cx="2286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solidFill>
                  <a:srgbClr val="FF0000"/>
                </a:solidFill>
                <a:latin typeface="+mj-lt"/>
              </a:rPr>
              <a:t>Average = 73.5</a:t>
            </a:r>
          </a:p>
        </p:txBody>
      </p:sp>
      <p:sp>
        <p:nvSpPr>
          <p:cNvPr id="35856" name="Text Box 16"/>
          <p:cNvSpPr txBox="1">
            <a:spLocks noChangeArrowheads="1"/>
          </p:cNvSpPr>
          <p:nvPr/>
        </p:nvSpPr>
        <p:spPr bwMode="auto">
          <a:xfrm>
            <a:off x="647700" y="2103437"/>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latin typeface="+mj-lt"/>
              </a:rPr>
              <a:t>Crime </a:t>
            </a:r>
            <a:r>
              <a:rPr lang="en-US" sz="3200" dirty="0" smtClean="0">
                <a:latin typeface="+mj-lt"/>
              </a:rPr>
              <a:t>in a city …</a:t>
            </a:r>
            <a:endParaRPr lang="en-US" sz="3200" dirty="0">
              <a:latin typeface="+mj-lt"/>
            </a:endParaRPr>
          </a:p>
        </p:txBody>
      </p:sp>
      <p:sp>
        <p:nvSpPr>
          <p:cNvPr id="2" name="Title 1"/>
          <p:cNvSpPr>
            <a:spLocks noGrp="1"/>
          </p:cNvSpPr>
          <p:nvPr>
            <p:ph type="title"/>
          </p:nvPr>
        </p:nvSpPr>
        <p:spPr>
          <a:xfrm>
            <a:off x="647700" y="532398"/>
            <a:ext cx="8153400" cy="915402"/>
          </a:xfrm>
        </p:spPr>
        <p:txBody>
          <a:bodyPr/>
          <a:lstStyle/>
          <a:p>
            <a:r>
              <a:rPr lang="en-US" dirty="0" smtClean="0">
                <a:solidFill>
                  <a:srgbClr val="FFFF00"/>
                </a:solidFill>
              </a:rPr>
              <a:t>Data Snapshots…</a:t>
            </a:r>
            <a:endParaRPr lang="en-US" dirty="0">
              <a:solidFill>
                <a:srgbClr val="FFFF00"/>
              </a:solidFill>
            </a:endParaRPr>
          </a:p>
        </p:txBody>
      </p:sp>
    </p:spTree>
    <p:extLst>
      <p:ext uri="{BB962C8B-B14F-4D97-AF65-F5344CB8AC3E}">
        <p14:creationId xmlns:p14="http://schemas.microsoft.com/office/powerpoint/2010/main" val="1324320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3" nodeType="clickEffect">
                                  <p:stCondLst>
                                    <p:cond delay="0"/>
                                  </p:stCondLst>
                                  <p:childTnLst>
                                    <p:set>
                                      <p:cBhvr>
                                        <p:cTn id="24" dur="1" fill="hold">
                                          <p:stCondLst>
                                            <p:cond delay="0"/>
                                          </p:stCondLst>
                                        </p:cTn>
                                        <p:tgtEl>
                                          <p:spTgt spid="35848"/>
                                        </p:tgtEl>
                                        <p:attrNameLst>
                                          <p:attrName>style.visibility</p:attrName>
                                        </p:attrNameLst>
                                      </p:cBhvr>
                                      <p:to>
                                        <p:strVal val="visible"/>
                                      </p:to>
                                    </p:set>
                                    <p:animEffect transition="in" filter="blinds(horizontal)">
                                      <p:cBhvr>
                                        <p:cTn id="25" dur="500"/>
                                        <p:tgtEl>
                                          <p:spTgt spid="358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844"/>
                                        </p:tgtEl>
                                        <p:attrNameLst>
                                          <p:attrName>style.visibility</p:attrName>
                                        </p:attrNameLst>
                                      </p:cBhvr>
                                      <p:to>
                                        <p:strVal val="visible"/>
                                      </p:to>
                                    </p:set>
                                    <p:animEffect transition="in" filter="blinds(horizontal)">
                                      <p:cBhvr>
                                        <p:cTn id="28" dur="500"/>
                                        <p:tgtEl>
                                          <p:spTgt spid="3584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845"/>
                                        </p:tgtEl>
                                        <p:attrNameLst>
                                          <p:attrName>style.visibility</p:attrName>
                                        </p:attrNameLst>
                                      </p:cBhvr>
                                      <p:to>
                                        <p:strVal val="visible"/>
                                      </p:to>
                                    </p:set>
                                    <p:animEffect transition="in" filter="blinds(horizontal)">
                                      <p:cBhvr>
                                        <p:cTn id="31" dur="500"/>
                                        <p:tgtEl>
                                          <p:spTgt spid="3584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846"/>
                                        </p:tgtEl>
                                        <p:attrNameLst>
                                          <p:attrName>style.visibility</p:attrName>
                                        </p:attrNameLst>
                                      </p:cBhvr>
                                      <p:to>
                                        <p:strVal val="visible"/>
                                      </p:to>
                                    </p:set>
                                    <p:animEffect transition="in" filter="blinds(horizontal)">
                                      <p:cBhvr>
                                        <p:cTn id="34" dur="500"/>
                                        <p:tgtEl>
                                          <p:spTgt spid="358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4" nodeType="clickEffect">
                                  <p:stCondLst>
                                    <p:cond delay="0"/>
                                  </p:stCondLst>
                                  <p:childTnLst>
                                    <p:animEffect transition="out" filter="blinds(horizontal)">
                                      <p:cBhvr>
                                        <p:cTn id="38" dur="500"/>
                                        <p:tgtEl>
                                          <p:spTgt spid="35848"/>
                                        </p:tgtEl>
                                      </p:cBhvr>
                                    </p:animEffect>
                                    <p:set>
                                      <p:cBhvr>
                                        <p:cTn id="39" dur="1" fill="hold">
                                          <p:stCondLst>
                                            <p:cond delay="499"/>
                                          </p:stCondLst>
                                        </p:cTn>
                                        <p:tgtEl>
                                          <p:spTgt spid="3584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5844"/>
                                        </p:tgtEl>
                                      </p:cBhvr>
                                    </p:animEffect>
                                    <p:set>
                                      <p:cBhvr>
                                        <p:cTn id="42" dur="1" fill="hold">
                                          <p:stCondLst>
                                            <p:cond delay="499"/>
                                          </p:stCondLst>
                                        </p:cTn>
                                        <p:tgtEl>
                                          <p:spTgt spid="3584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5845"/>
                                        </p:tgtEl>
                                      </p:cBhvr>
                                    </p:animEffect>
                                    <p:set>
                                      <p:cBhvr>
                                        <p:cTn id="45" dur="1" fill="hold">
                                          <p:stCondLst>
                                            <p:cond delay="499"/>
                                          </p:stCondLst>
                                        </p:cTn>
                                        <p:tgtEl>
                                          <p:spTgt spid="35845"/>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5847"/>
                                        </p:tgtEl>
                                        <p:attrNameLst>
                                          <p:attrName>style.visibility</p:attrName>
                                        </p:attrNameLst>
                                      </p:cBhvr>
                                      <p:to>
                                        <p:strVal val="visible"/>
                                      </p:to>
                                    </p:set>
                                    <p:animEffect transition="in" filter="blinds(horizontal)">
                                      <p:cBhvr>
                                        <p:cTn id="53" dur="500"/>
                                        <p:tgtEl>
                                          <p:spTgt spid="3584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5848"/>
                                        </p:tgtEl>
                                        <p:attrNameLst>
                                          <p:attrName>style.visibility</p:attrName>
                                        </p:attrNameLst>
                                      </p:cBhvr>
                                      <p:to>
                                        <p:strVal val="visible"/>
                                      </p:to>
                                    </p:set>
                                    <p:animEffect transition="in" filter="blinds(horizontal)">
                                      <p:cBhvr>
                                        <p:cTn id="56" dur="500"/>
                                        <p:tgtEl>
                                          <p:spTgt spid="3584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5849"/>
                                        </p:tgtEl>
                                        <p:attrNameLst>
                                          <p:attrName>style.visibility</p:attrName>
                                        </p:attrNameLst>
                                      </p:cBhvr>
                                      <p:to>
                                        <p:strVal val="visible"/>
                                      </p:to>
                                    </p:set>
                                    <p:animEffect transition="in" filter="blinds(horizontal)">
                                      <p:cBhvr>
                                        <p:cTn id="59" dur="500"/>
                                        <p:tgtEl>
                                          <p:spTgt spid="3584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5850"/>
                                        </p:tgtEl>
                                        <p:attrNameLst>
                                          <p:attrName>style.visibility</p:attrName>
                                        </p:attrNameLst>
                                      </p:cBhvr>
                                      <p:to>
                                        <p:strVal val="visible"/>
                                      </p:to>
                                    </p:set>
                                    <p:animEffect transition="in" filter="blinds(horizontal)">
                                      <p:cBhvr>
                                        <p:cTn id="62" dur="500"/>
                                        <p:tgtEl>
                                          <p:spTgt spid="358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1" nodeType="clickEffect">
                                  <p:stCondLst>
                                    <p:cond delay="0"/>
                                  </p:stCondLst>
                                  <p:childTnLst>
                                    <p:animEffect transition="out" filter="blinds(horizontal)">
                                      <p:cBhvr>
                                        <p:cTn id="66" dur="500"/>
                                        <p:tgtEl>
                                          <p:spTgt spid="35847"/>
                                        </p:tgtEl>
                                      </p:cBhvr>
                                    </p:animEffect>
                                    <p:set>
                                      <p:cBhvr>
                                        <p:cTn id="67" dur="1" fill="hold">
                                          <p:stCondLst>
                                            <p:cond delay="499"/>
                                          </p:stCondLst>
                                        </p:cTn>
                                        <p:tgtEl>
                                          <p:spTgt spid="35847"/>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35848"/>
                                        </p:tgtEl>
                                      </p:cBhvr>
                                    </p:animEffect>
                                    <p:set>
                                      <p:cBhvr>
                                        <p:cTn id="70" dur="1" fill="hold">
                                          <p:stCondLst>
                                            <p:cond delay="499"/>
                                          </p:stCondLst>
                                        </p:cTn>
                                        <p:tgtEl>
                                          <p:spTgt spid="35848"/>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35849"/>
                                        </p:tgtEl>
                                      </p:cBhvr>
                                    </p:animEffect>
                                    <p:set>
                                      <p:cBhvr>
                                        <p:cTn id="73" dur="1" fill="hold">
                                          <p:stCondLst>
                                            <p:cond delay="499"/>
                                          </p:stCondLst>
                                        </p:cTn>
                                        <p:tgtEl>
                                          <p:spTgt spid="3584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35850"/>
                                        </p:tgtEl>
                                      </p:cBhvr>
                                    </p:animEffect>
                                    <p:set>
                                      <p:cBhvr>
                                        <p:cTn id="76" dur="1" fill="hold">
                                          <p:stCondLst>
                                            <p:cond delay="499"/>
                                          </p:stCondLst>
                                        </p:cTn>
                                        <p:tgtEl>
                                          <p:spTgt spid="35850"/>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2" nodeType="clickEffect">
                                  <p:stCondLst>
                                    <p:cond delay="0"/>
                                  </p:stCondLst>
                                  <p:childTnLst>
                                    <p:set>
                                      <p:cBhvr>
                                        <p:cTn id="80" dur="1" fill="hold">
                                          <p:stCondLst>
                                            <p:cond delay="0"/>
                                          </p:stCondLst>
                                        </p:cTn>
                                        <p:tgtEl>
                                          <p:spTgt spid="35848"/>
                                        </p:tgtEl>
                                        <p:attrNameLst>
                                          <p:attrName>style.visibility</p:attrName>
                                        </p:attrNameLst>
                                      </p:cBhvr>
                                      <p:to>
                                        <p:strVal val="visible"/>
                                      </p:to>
                                    </p:set>
                                    <p:animEffect transition="in" filter="blinds(horizontal)">
                                      <p:cBhvr>
                                        <p:cTn id="81" dur="500"/>
                                        <p:tgtEl>
                                          <p:spTgt spid="3584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5851"/>
                                        </p:tgtEl>
                                        <p:attrNameLst>
                                          <p:attrName>style.visibility</p:attrName>
                                        </p:attrNameLst>
                                      </p:cBhvr>
                                      <p:to>
                                        <p:strVal val="visible"/>
                                      </p:to>
                                    </p:set>
                                    <p:animEffect transition="in" filter="blinds(horizontal)">
                                      <p:cBhvr>
                                        <p:cTn id="84" dur="500"/>
                                        <p:tgtEl>
                                          <p:spTgt spid="3585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5852"/>
                                        </p:tgtEl>
                                        <p:attrNameLst>
                                          <p:attrName>style.visibility</p:attrName>
                                        </p:attrNameLst>
                                      </p:cBhvr>
                                      <p:to>
                                        <p:strVal val="visible"/>
                                      </p:to>
                                    </p:set>
                                    <p:animEffect transition="in" filter="blinds(horizontal)">
                                      <p:cBhvr>
                                        <p:cTn id="87" dur="500"/>
                                        <p:tgtEl>
                                          <p:spTgt spid="3585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5853"/>
                                        </p:tgtEl>
                                        <p:attrNameLst>
                                          <p:attrName>style.visibility</p:attrName>
                                        </p:attrNameLst>
                                      </p:cBhvr>
                                      <p:to>
                                        <p:strVal val="visible"/>
                                      </p:to>
                                    </p:set>
                                    <p:animEffect transition="in" filter="blinds(horizontal)">
                                      <p:cBhvr>
                                        <p:cTn id="90" dur="500"/>
                                        <p:tgtEl>
                                          <p:spTgt spid="3585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nodeType="clickEffect">
                                  <p:stCondLst>
                                    <p:cond delay="0"/>
                                  </p:stCondLst>
                                  <p:childTnLst>
                                    <p:animEffect transition="out" filter="blinds(horizontal)">
                                      <p:cBhvr>
                                        <p:cTn id="94" dur="500"/>
                                        <p:tgtEl>
                                          <p:spTgt spid="35851"/>
                                        </p:tgtEl>
                                      </p:cBhvr>
                                    </p:animEffect>
                                    <p:set>
                                      <p:cBhvr>
                                        <p:cTn id="95" dur="1" fill="hold">
                                          <p:stCondLst>
                                            <p:cond delay="499"/>
                                          </p:stCondLst>
                                        </p:cTn>
                                        <p:tgtEl>
                                          <p:spTgt spid="35851"/>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35852"/>
                                        </p:tgtEl>
                                      </p:cBhvr>
                                    </p:animEffect>
                                    <p:set>
                                      <p:cBhvr>
                                        <p:cTn id="98" dur="1" fill="hold">
                                          <p:stCondLst>
                                            <p:cond delay="499"/>
                                          </p:stCondLst>
                                        </p:cTn>
                                        <p:tgtEl>
                                          <p:spTgt spid="35852"/>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5853"/>
                                        </p:tgtEl>
                                      </p:cBhvr>
                                    </p:animEffect>
                                    <p:set>
                                      <p:cBhvr>
                                        <p:cTn id="101" dur="1" fill="hold">
                                          <p:stCondLst>
                                            <p:cond delay="499"/>
                                          </p:stCondLst>
                                        </p:cTn>
                                        <p:tgtEl>
                                          <p:spTgt spid="35853"/>
                                        </p:tgtEl>
                                        <p:attrNameLst>
                                          <p:attrName>style.visibility</p:attrName>
                                        </p:attrNameLst>
                                      </p:cBhvr>
                                      <p:to>
                                        <p:strVal val="hidden"/>
                                      </p:to>
                                    </p:set>
                                  </p:childTnLst>
                                </p:cTn>
                              </p:par>
                              <p:par>
                                <p:cTn id="102" presetID="3" presetClass="exit" presetSubtype="10" fill="hold" grpId="5" nodeType="withEffect">
                                  <p:stCondLst>
                                    <p:cond delay="0"/>
                                  </p:stCondLst>
                                  <p:childTnLst>
                                    <p:animEffect transition="out" filter="blinds(horizontal)">
                                      <p:cBhvr>
                                        <p:cTn id="103" dur="500"/>
                                        <p:tgtEl>
                                          <p:spTgt spid="35848"/>
                                        </p:tgtEl>
                                      </p:cBhvr>
                                    </p:animEffect>
                                    <p:set>
                                      <p:cBhvr>
                                        <p:cTn id="104" dur="1" fill="hold">
                                          <p:stCondLst>
                                            <p:cond delay="499"/>
                                          </p:stCondLst>
                                        </p:cTn>
                                        <p:tgtEl>
                                          <p:spTgt spid="35848"/>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2" nodeType="clickEffect">
                                  <p:stCondLst>
                                    <p:cond delay="0"/>
                                  </p:stCondLst>
                                  <p:childTnLst>
                                    <p:set>
                                      <p:cBhvr>
                                        <p:cTn id="108" dur="1" fill="hold">
                                          <p:stCondLst>
                                            <p:cond delay="0"/>
                                          </p:stCondLst>
                                        </p:cTn>
                                        <p:tgtEl>
                                          <p:spTgt spid="35849"/>
                                        </p:tgtEl>
                                        <p:attrNameLst>
                                          <p:attrName>style.visibility</p:attrName>
                                        </p:attrNameLst>
                                      </p:cBhvr>
                                      <p:to>
                                        <p:strVal val="visible"/>
                                      </p:to>
                                    </p:set>
                                    <p:animEffect transition="in" filter="blinds(horizontal)">
                                      <p:cBhvr>
                                        <p:cTn id="109" dur="500"/>
                                        <p:tgtEl>
                                          <p:spTgt spid="35849"/>
                                        </p:tgtEl>
                                      </p:cBhvr>
                                    </p:animEffect>
                                  </p:childTnLst>
                                </p:cTn>
                              </p:par>
                              <p:par>
                                <p:cTn id="110" presetID="3" presetClass="entr" presetSubtype="10" fill="hold" grpId="2" nodeType="withEffect">
                                  <p:stCondLst>
                                    <p:cond delay="0"/>
                                  </p:stCondLst>
                                  <p:childTnLst>
                                    <p:set>
                                      <p:cBhvr>
                                        <p:cTn id="111" dur="1" fill="hold">
                                          <p:stCondLst>
                                            <p:cond delay="0"/>
                                          </p:stCondLst>
                                        </p:cTn>
                                        <p:tgtEl>
                                          <p:spTgt spid="35845"/>
                                        </p:tgtEl>
                                        <p:attrNameLst>
                                          <p:attrName>style.visibility</p:attrName>
                                        </p:attrNameLst>
                                      </p:cBhvr>
                                      <p:to>
                                        <p:strVal val="visible"/>
                                      </p:to>
                                    </p:set>
                                    <p:animEffect transition="in" filter="blinds(horizontal)">
                                      <p:cBhvr>
                                        <p:cTn id="112" dur="500"/>
                                        <p:tgtEl>
                                          <p:spTgt spid="35845"/>
                                        </p:tgtEl>
                                      </p:cBhvr>
                                    </p:animEffect>
                                  </p:childTnLst>
                                </p:cTn>
                              </p:par>
                              <p:par>
                                <p:cTn id="113" presetID="3" presetClass="entr" presetSubtype="10" fill="hold" grpId="2" nodeType="withEffect">
                                  <p:stCondLst>
                                    <p:cond delay="0"/>
                                  </p:stCondLst>
                                  <p:childTnLst>
                                    <p:set>
                                      <p:cBhvr>
                                        <p:cTn id="114" dur="1" fill="hold">
                                          <p:stCondLst>
                                            <p:cond delay="0"/>
                                          </p:stCondLst>
                                        </p:cTn>
                                        <p:tgtEl>
                                          <p:spTgt spid="35853"/>
                                        </p:tgtEl>
                                        <p:attrNameLst>
                                          <p:attrName>style.visibility</p:attrName>
                                        </p:attrNameLst>
                                      </p:cBhvr>
                                      <p:to>
                                        <p:strVal val="visible"/>
                                      </p:to>
                                    </p:set>
                                    <p:animEffect transition="in" filter="blinds(horizontal)">
                                      <p:cBhvr>
                                        <p:cTn id="115" dur="500"/>
                                        <p:tgtEl>
                                          <p:spTgt spid="35853"/>
                                        </p:tgtEl>
                                      </p:cBhvr>
                                    </p:animEffect>
                                  </p:childTnLst>
                                </p:cTn>
                              </p:par>
                              <p:par>
                                <p:cTn id="116" presetID="3" presetClass="entr" presetSubtype="10" fill="hold" grpId="6" nodeType="withEffect">
                                  <p:stCondLst>
                                    <p:cond delay="0"/>
                                  </p:stCondLst>
                                  <p:childTnLst>
                                    <p:set>
                                      <p:cBhvr>
                                        <p:cTn id="117" dur="1" fill="hold">
                                          <p:stCondLst>
                                            <p:cond delay="0"/>
                                          </p:stCondLst>
                                        </p:cTn>
                                        <p:tgtEl>
                                          <p:spTgt spid="35848"/>
                                        </p:tgtEl>
                                        <p:attrNameLst>
                                          <p:attrName>style.visibility</p:attrName>
                                        </p:attrNameLst>
                                      </p:cBhvr>
                                      <p:to>
                                        <p:strVal val="visible"/>
                                      </p:to>
                                    </p:set>
                                    <p:animEffect transition="in" filter="blinds(horizontal)">
                                      <p:cBhvr>
                                        <p:cTn id="118" dur="500"/>
                                        <p:tgtEl>
                                          <p:spTgt spid="3584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5854"/>
                                        </p:tgtEl>
                                        <p:attrNameLst>
                                          <p:attrName>style.visibility</p:attrName>
                                        </p:attrNameLst>
                                      </p:cBhvr>
                                      <p:to>
                                        <p:strVal val="visible"/>
                                      </p:to>
                                    </p:set>
                                    <p:animEffect transition="in" filter="blinds(horizontal)">
                                      <p:cBhvr>
                                        <p:cTn id="121" dur="500"/>
                                        <p:tgtEl>
                                          <p:spTgt spid="3585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35855"/>
                                        </p:tgtEl>
                                        <p:attrNameLst>
                                          <p:attrName>style.visibility</p:attrName>
                                        </p:attrNameLst>
                                      </p:cBhvr>
                                      <p:to>
                                        <p:strVal val="visible"/>
                                      </p:to>
                                    </p:set>
                                    <p:animEffect transition="in" filter="blinds(horizontal)">
                                      <p:cBhvr>
                                        <p:cTn id="124"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4" grpId="0" animBg="1"/>
      <p:bldP spid="35844" grpId="1" animBg="1"/>
      <p:bldP spid="35845" grpId="0" animBg="1"/>
      <p:bldP spid="35845" grpId="1" animBg="1"/>
      <p:bldP spid="35845" grpId="2" animBg="1"/>
      <p:bldP spid="35846" grpId="0"/>
      <p:bldP spid="35846" grpId="1"/>
      <p:bldP spid="35847" grpId="0" animBg="1"/>
      <p:bldP spid="35847" grpId="1" animBg="1"/>
      <p:bldP spid="35848" grpId="0" animBg="1"/>
      <p:bldP spid="35848" grpId="1" animBg="1"/>
      <p:bldP spid="35848" grpId="2" animBg="1"/>
      <p:bldP spid="35848" grpId="3" animBg="1"/>
      <p:bldP spid="35848" grpId="4" animBg="1"/>
      <p:bldP spid="35848" grpId="5" animBg="1"/>
      <p:bldP spid="35848" grpId="6" animBg="1"/>
      <p:bldP spid="35849" grpId="0" animBg="1"/>
      <p:bldP spid="35849" grpId="1" animBg="1"/>
      <p:bldP spid="35849" grpId="2" animBg="1"/>
      <p:bldP spid="35850" grpId="0"/>
      <p:bldP spid="35850" grpId="1"/>
      <p:bldP spid="35851" grpId="0" animBg="1"/>
      <p:bldP spid="35852" grpId="0"/>
      <p:bldP spid="35853" grpId="0" animBg="1"/>
      <p:bldP spid="35853" grpId="1" animBg="1"/>
      <p:bldP spid="35853" grpId="2" animBg="1"/>
      <p:bldP spid="35854" grpId="0" animBg="1"/>
      <p:bldP spid="35855" grpId="0"/>
      <p:bldP spid="358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R</a:t>
            </a:r>
            <a:r>
              <a:rPr lang="en-US" dirty="0" smtClean="0">
                <a:solidFill>
                  <a:srgbClr val="FFFF00"/>
                </a:solidFill>
              </a:rPr>
              <a:t>esponse </a:t>
            </a:r>
            <a:r>
              <a:rPr lang="en-US" dirty="0">
                <a:solidFill>
                  <a:srgbClr val="FFFF00"/>
                </a:solidFill>
              </a:rPr>
              <a:t>to </a:t>
            </a:r>
            <a:r>
              <a:rPr lang="en-US" dirty="0" smtClean="0">
                <a:solidFill>
                  <a:srgbClr val="FFFF00"/>
                </a:solidFill>
              </a:rPr>
              <a:t>Data Abuse?</a:t>
            </a:r>
            <a:endParaRPr lang="en-US" dirty="0">
              <a:solidFill>
                <a:srgbClr val="FFFF00"/>
              </a:solidFill>
            </a:endParaRPr>
          </a:p>
        </p:txBody>
      </p:sp>
      <p:sp>
        <p:nvSpPr>
          <p:cNvPr id="64515" name="Rectangle 3"/>
          <p:cNvSpPr>
            <a:spLocks noGrp="1" noChangeArrowheads="1"/>
          </p:cNvSpPr>
          <p:nvPr>
            <p:ph sz="quarter" idx="4294967295"/>
          </p:nvPr>
        </p:nvSpPr>
        <p:spPr>
          <a:xfrm>
            <a:off x="609600" y="1676400"/>
            <a:ext cx="8001000" cy="4343400"/>
          </a:xfrm>
          <a:noFill/>
          <a:ln/>
        </p:spPr>
        <p:txBody>
          <a:bodyPr>
            <a:normAutofit fontScale="92500" lnSpcReduction="10000"/>
          </a:bodyPr>
          <a:lstStyle/>
          <a:p>
            <a:r>
              <a:rPr lang="en-US" sz="2800" dirty="0">
                <a:solidFill>
                  <a:schemeClr val="tx1"/>
                </a:solidFill>
              </a:rPr>
              <a:t>M</a:t>
            </a:r>
            <a:r>
              <a:rPr lang="en-US" sz="2800" dirty="0" smtClean="0">
                <a:solidFill>
                  <a:schemeClr val="tx1"/>
                </a:solidFill>
              </a:rPr>
              <a:t>ust have the </a:t>
            </a:r>
            <a:r>
              <a:rPr lang="en-US" sz="2800" dirty="0">
                <a:solidFill>
                  <a:schemeClr val="tx1"/>
                </a:solidFill>
              </a:rPr>
              <a:t>will to weather the storm(s</a:t>
            </a:r>
            <a:r>
              <a:rPr lang="en-US" sz="2800" dirty="0" smtClean="0">
                <a:solidFill>
                  <a:schemeClr val="tx1"/>
                </a:solidFill>
              </a:rPr>
              <a:t>)…</a:t>
            </a:r>
            <a:endParaRPr lang="en-US" sz="2800" dirty="0">
              <a:solidFill>
                <a:schemeClr val="tx1"/>
              </a:solidFill>
            </a:endParaRPr>
          </a:p>
          <a:p>
            <a:r>
              <a:rPr lang="en-US" sz="2800" dirty="0">
                <a:solidFill>
                  <a:schemeClr val="tx1"/>
                </a:solidFill>
              </a:rPr>
              <a:t>C</a:t>
            </a:r>
            <a:r>
              <a:rPr lang="en-US" sz="2800" dirty="0" smtClean="0">
                <a:solidFill>
                  <a:schemeClr val="tx1"/>
                </a:solidFill>
              </a:rPr>
              <a:t>ontinued </a:t>
            </a:r>
            <a:r>
              <a:rPr lang="en-US" sz="2800" dirty="0">
                <a:solidFill>
                  <a:schemeClr val="tx1"/>
                </a:solidFill>
              </a:rPr>
              <a:t>efforts to frame the data, educate interested media, policymakers, and others</a:t>
            </a:r>
          </a:p>
          <a:p>
            <a:pPr lvl="1"/>
            <a:r>
              <a:rPr lang="en-US" sz="2400" dirty="0" smtClean="0"/>
              <a:t>what </a:t>
            </a:r>
            <a:r>
              <a:rPr lang="en-US" sz="2400" dirty="0"/>
              <a:t>do these findings mean?</a:t>
            </a:r>
          </a:p>
          <a:p>
            <a:pPr lvl="1"/>
            <a:r>
              <a:rPr lang="en-US" sz="2400" dirty="0" smtClean="0"/>
              <a:t>how </a:t>
            </a:r>
            <a:r>
              <a:rPr lang="en-US" sz="2400" dirty="0"/>
              <a:t>can these data be used to gain insight into where improvements are </a:t>
            </a:r>
            <a:r>
              <a:rPr lang="en-US" sz="2400" dirty="0" smtClean="0"/>
              <a:t>needed?</a:t>
            </a:r>
          </a:p>
          <a:p>
            <a:r>
              <a:rPr lang="en-US" sz="2800" dirty="0">
                <a:solidFill>
                  <a:schemeClr val="tx1"/>
                </a:solidFill>
              </a:rPr>
              <a:t>A</a:t>
            </a:r>
            <a:r>
              <a:rPr lang="en-US" sz="2800" dirty="0" smtClean="0">
                <a:solidFill>
                  <a:schemeClr val="tx1"/>
                </a:solidFill>
              </a:rPr>
              <a:t>gencies must be proactive </a:t>
            </a:r>
            <a:r>
              <a:rPr lang="en-US" sz="2800" dirty="0">
                <a:solidFill>
                  <a:schemeClr val="tx1"/>
                </a:solidFill>
              </a:rPr>
              <a:t>in discussing both the “good” and the “bad” (be first, but be right).</a:t>
            </a:r>
          </a:p>
          <a:p>
            <a:pPr lvl="1"/>
            <a:r>
              <a:rPr lang="en-US" sz="2400" dirty="0" smtClean="0"/>
              <a:t>be </a:t>
            </a:r>
            <a:r>
              <a:rPr lang="en-US" sz="2400" dirty="0"/>
              <a:t>transparent</a:t>
            </a:r>
          </a:p>
          <a:p>
            <a:pPr lvl="1"/>
            <a:r>
              <a:rPr lang="en-US" sz="2400" dirty="0" smtClean="0"/>
              <a:t>if </a:t>
            </a:r>
            <a:r>
              <a:rPr lang="en-US" sz="2400" dirty="0"/>
              <a:t>not playing offense…playing defense</a:t>
            </a:r>
          </a:p>
          <a:p>
            <a:pPr lvl="1">
              <a:lnSpc>
                <a:spcPct val="80000"/>
              </a:lnSpc>
              <a:buFontTx/>
              <a:buNone/>
            </a:pPr>
            <a:endParaRPr lang="en-US" sz="2000" dirty="0"/>
          </a:p>
        </p:txBody>
      </p:sp>
    </p:spTree>
    <p:extLst>
      <p:ext uri="{BB962C8B-B14F-4D97-AF65-F5344CB8AC3E}">
        <p14:creationId xmlns:p14="http://schemas.microsoft.com/office/powerpoint/2010/main" val="216173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686800" cy="5715000"/>
          </a:xfrm>
        </p:spPr>
        <p:txBody>
          <a:bodyPr rtlCol="0">
            <a:normAutofit/>
          </a:bodyPr>
          <a:lstStyle/>
          <a:p>
            <a:pPr lvl="1" eaLnBrk="1" fontAlgn="auto" hangingPunct="1">
              <a:spcAft>
                <a:spcPts val="0"/>
              </a:spcAft>
              <a:buFont typeface="Arial" pitchFamily="34" charset="0"/>
              <a:buChar char="–"/>
              <a:defRPr/>
            </a:pPr>
            <a:endParaRPr lang="en-US" dirty="0" smtClean="0"/>
          </a:p>
          <a:p>
            <a:pPr eaLnBrk="1" fontAlgn="auto" hangingPunct="1">
              <a:lnSpc>
                <a:spcPct val="120000"/>
              </a:lnSpc>
              <a:spcBef>
                <a:spcPts val="600"/>
              </a:spcBef>
              <a:spcAft>
                <a:spcPts val="0"/>
              </a:spcAft>
              <a:buFont typeface="Arial" pitchFamily="34" charset="0"/>
              <a:buChar char="•"/>
              <a:defRPr/>
            </a:pPr>
            <a:r>
              <a:rPr lang="en-US" sz="2400" dirty="0" smtClean="0"/>
              <a:t>CCWIP Background</a:t>
            </a:r>
          </a:p>
          <a:p>
            <a:pPr eaLnBrk="1" fontAlgn="auto" hangingPunct="1">
              <a:lnSpc>
                <a:spcPct val="120000"/>
              </a:lnSpc>
              <a:spcBef>
                <a:spcPts val="600"/>
              </a:spcBef>
              <a:spcAft>
                <a:spcPts val="0"/>
              </a:spcAft>
              <a:buFont typeface="Arial" pitchFamily="34" charset="0"/>
              <a:buChar char="•"/>
              <a:defRPr/>
            </a:pPr>
            <a:r>
              <a:rPr lang="en-US" sz="2400" dirty="0" smtClean="0"/>
              <a:t>Supporting data-driven work</a:t>
            </a:r>
          </a:p>
          <a:p>
            <a:pPr lvl="1">
              <a:lnSpc>
                <a:spcPct val="120000"/>
              </a:lnSpc>
              <a:spcBef>
                <a:spcPts val="600"/>
              </a:spcBef>
              <a:buFont typeface="Arial" pitchFamily="34" charset="0"/>
              <a:buChar char="•"/>
              <a:defRPr/>
            </a:pPr>
            <a:r>
              <a:rPr lang="en-US" sz="2400" dirty="0" smtClean="0"/>
              <a:t>Key concepts &amp; tools</a:t>
            </a:r>
          </a:p>
          <a:p>
            <a:pPr lvl="1">
              <a:lnSpc>
                <a:spcPct val="120000"/>
              </a:lnSpc>
              <a:spcBef>
                <a:spcPts val="600"/>
              </a:spcBef>
              <a:buFont typeface="Arial" pitchFamily="34" charset="0"/>
              <a:buChar char="•"/>
              <a:defRPr/>
            </a:pPr>
            <a:r>
              <a:rPr lang="en-US" sz="2400" dirty="0" smtClean="0"/>
              <a:t>Approaches that have worked</a:t>
            </a:r>
          </a:p>
          <a:p>
            <a:pPr lvl="1">
              <a:lnSpc>
                <a:spcPct val="120000"/>
              </a:lnSpc>
              <a:spcBef>
                <a:spcPts val="600"/>
              </a:spcBef>
              <a:buFont typeface="Arial" pitchFamily="34" charset="0"/>
              <a:buChar char="•"/>
              <a:defRPr/>
            </a:pPr>
            <a:r>
              <a:rPr lang="en-US" sz="2400" dirty="0" smtClean="0"/>
              <a:t>Challenges encountered</a:t>
            </a:r>
          </a:p>
          <a:p>
            <a:pPr eaLnBrk="1" fontAlgn="auto" hangingPunct="1">
              <a:lnSpc>
                <a:spcPct val="120000"/>
              </a:lnSpc>
              <a:spcBef>
                <a:spcPts val="600"/>
              </a:spcBef>
              <a:spcAft>
                <a:spcPts val="0"/>
              </a:spcAft>
              <a:buFont typeface="Arial" pitchFamily="34" charset="0"/>
              <a:buChar char="•"/>
              <a:defRPr/>
            </a:pPr>
            <a:r>
              <a:rPr lang="en-US" sz="2400" dirty="0" smtClean="0"/>
              <a:t>Website Demonstration</a:t>
            </a:r>
          </a:p>
          <a:p>
            <a:pPr>
              <a:lnSpc>
                <a:spcPct val="120000"/>
              </a:lnSpc>
              <a:spcBef>
                <a:spcPts val="600"/>
              </a:spcBef>
              <a:buFont typeface="Arial" pitchFamily="34" charset="0"/>
              <a:buChar char="•"/>
              <a:defRPr/>
            </a:pPr>
            <a:r>
              <a:rPr lang="en-US" sz="2400" dirty="0" smtClean="0"/>
              <a:t>The unfolding child welfare data landscape</a:t>
            </a:r>
          </a:p>
          <a:p>
            <a:pPr marL="45720" indent="0" eaLnBrk="1" fontAlgn="auto" hangingPunct="1">
              <a:lnSpc>
                <a:spcPct val="120000"/>
              </a:lnSpc>
              <a:spcBef>
                <a:spcPts val="600"/>
              </a:spcBef>
              <a:spcAft>
                <a:spcPts val="0"/>
              </a:spcAft>
              <a:buNone/>
              <a:defRPr/>
            </a:pPr>
            <a:endParaRPr lang="en-US" sz="2800" dirty="0" smtClean="0"/>
          </a:p>
          <a:p>
            <a:pPr marL="45720" indent="0" eaLnBrk="1" fontAlgn="auto" hangingPunct="1">
              <a:spcAft>
                <a:spcPts val="0"/>
              </a:spcAft>
              <a:buNone/>
              <a:defRPr/>
            </a:pPr>
            <a:endParaRPr lang="en-US" sz="1800" dirty="0"/>
          </a:p>
        </p:txBody>
      </p:sp>
      <p:sp>
        <p:nvSpPr>
          <p:cNvPr id="5" name="TextBox 4"/>
          <p:cNvSpPr txBox="1"/>
          <p:nvPr/>
        </p:nvSpPr>
        <p:spPr>
          <a:xfrm>
            <a:off x="381000" y="695980"/>
            <a:ext cx="8382000" cy="523220"/>
          </a:xfrm>
          <a:prstGeom prst="rect">
            <a:avLst/>
          </a:prstGeom>
          <a:noFill/>
        </p:spPr>
        <p:txBody>
          <a:bodyPr wrap="square" rtlCol="0">
            <a:spAutoFit/>
          </a:bodyPr>
          <a:lstStyle/>
          <a:p>
            <a:pPr algn="ctr"/>
            <a:r>
              <a:rPr lang="en-US" sz="2800" b="1" dirty="0" smtClean="0">
                <a:solidFill>
                  <a:srgbClr val="FFFF00"/>
                </a:solidFill>
              </a:rPr>
              <a:t>OUTLINE</a:t>
            </a:r>
          </a:p>
        </p:txBody>
      </p:sp>
    </p:spTree>
    <p:extLst>
      <p:ext uri="{BB962C8B-B14F-4D97-AF65-F5344CB8AC3E}">
        <p14:creationId xmlns:p14="http://schemas.microsoft.com/office/powerpoint/2010/main" val="36114996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sz="quarter" idx="1"/>
          </p:nvPr>
        </p:nvSpPr>
        <p:spPr>
          <a:xfrm>
            <a:off x="228600" y="2057400"/>
            <a:ext cx="8759952" cy="4495800"/>
          </a:xfrm>
          <a:noFill/>
        </p:spPr>
        <p:txBody>
          <a:bodyPr>
            <a:normAutofit/>
          </a:bodyPr>
          <a:lstStyle/>
          <a:p>
            <a:pPr lvl="1">
              <a:lnSpc>
                <a:spcPct val="110000"/>
              </a:lnSpc>
            </a:pPr>
            <a:r>
              <a:rPr lang="en-US" sz="2800" dirty="0" smtClean="0">
                <a:solidFill>
                  <a:schemeClr val="tx1"/>
                </a:solidFill>
              </a:rPr>
              <a:t>Data Abuse !</a:t>
            </a:r>
          </a:p>
          <a:p>
            <a:pPr lvl="1">
              <a:lnSpc>
                <a:spcPct val="110000"/>
              </a:lnSpc>
            </a:pPr>
            <a:r>
              <a:rPr lang="en-US" sz="2800" dirty="0" smtClean="0">
                <a:solidFill>
                  <a:schemeClr val="bg1">
                    <a:lumMod val="75000"/>
                  </a:schemeClr>
                </a:solidFill>
              </a:rPr>
              <a:t>Leadership and Staff Changes</a:t>
            </a:r>
          </a:p>
          <a:p>
            <a:pPr lvl="1">
              <a:lnSpc>
                <a:spcPct val="110000"/>
              </a:lnSpc>
            </a:pPr>
            <a:r>
              <a:rPr lang="en-US" sz="2800" dirty="0" smtClean="0">
                <a:solidFill>
                  <a:schemeClr val="bg1">
                    <a:lumMod val="75000"/>
                  </a:schemeClr>
                </a:solidFill>
              </a:rPr>
              <a:t>Moving to a Deeper Level of Analysis</a:t>
            </a:r>
          </a:p>
          <a:p>
            <a:pPr lvl="1">
              <a:lnSpc>
                <a:spcPct val="110000"/>
              </a:lnSpc>
            </a:pPr>
            <a:r>
              <a:rPr lang="en-US" sz="2800" dirty="0" smtClean="0">
                <a:solidFill>
                  <a:schemeClr val="bg1">
                    <a:lumMod val="75000"/>
                  </a:schemeClr>
                </a:solidFill>
              </a:rPr>
              <a:t>Coordination Amongst Multiple Organizations</a:t>
            </a:r>
          </a:p>
          <a:p>
            <a:pPr lvl="1">
              <a:lnSpc>
                <a:spcPct val="110000"/>
              </a:lnSpc>
            </a:pPr>
            <a:endParaRPr lang="en-US" sz="2400" dirty="0" smtClean="0">
              <a:solidFill>
                <a:schemeClr val="bg1">
                  <a:lumMod val="75000"/>
                </a:schemeClr>
              </a:solidFill>
            </a:endParaRPr>
          </a:p>
          <a:p>
            <a:pPr lvl="1">
              <a:lnSpc>
                <a:spcPct val="110000"/>
              </a:lnSpc>
            </a:pPr>
            <a:endParaRPr lang="en-US" sz="2400" dirty="0">
              <a:solidFill>
                <a:schemeClr val="bg1">
                  <a:lumMod val="75000"/>
                </a:schemeClr>
              </a:solidFill>
            </a:endParaRPr>
          </a:p>
          <a:p>
            <a:endParaRPr lang="en-US" dirty="0"/>
          </a:p>
        </p:txBody>
      </p:sp>
      <p:sp>
        <p:nvSpPr>
          <p:cNvPr id="5" name="Text Box 2"/>
          <p:cNvSpPr txBox="1">
            <a:spLocks noChangeArrowheads="1"/>
          </p:cNvSpPr>
          <p:nvPr/>
        </p:nvSpPr>
        <p:spPr bwMode="auto">
          <a:xfrm>
            <a:off x="-381000" y="3048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a:defRPr/>
            </a:pPr>
            <a:r>
              <a:rPr lang="en-US" sz="3200" dirty="0" smtClean="0">
                <a:solidFill>
                  <a:srgbClr val="FFFF00"/>
                </a:solidFill>
                <a:cs typeface="Arial" charset="0"/>
              </a:rPr>
              <a:t>Data </a:t>
            </a:r>
            <a:r>
              <a:rPr lang="en-US" sz="3200" dirty="0">
                <a:solidFill>
                  <a:srgbClr val="FFFF00"/>
                </a:solidFill>
                <a:cs typeface="Arial" charset="0"/>
              </a:rPr>
              <a:t>Driven Decision Making:</a:t>
            </a:r>
          </a:p>
          <a:p>
            <a:pPr algn="ctr">
              <a:defRPr/>
            </a:pPr>
            <a:r>
              <a:rPr lang="en-US" sz="3200" i="1" dirty="0">
                <a:solidFill>
                  <a:srgbClr val="FFFF00"/>
                </a:solidFill>
                <a:cs typeface="Arial" charset="0"/>
              </a:rPr>
              <a:t>Challenges Encountered</a:t>
            </a:r>
          </a:p>
        </p:txBody>
      </p:sp>
    </p:spTree>
    <p:extLst>
      <p:ext uri="{BB962C8B-B14F-4D97-AF65-F5344CB8AC3E}">
        <p14:creationId xmlns:p14="http://schemas.microsoft.com/office/powerpoint/2010/main" val="40265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91139">
                                            <p:txEl>
                                              <p:pRg st="1" end="1"/>
                                            </p:txEl>
                                          </p:spTgt>
                                        </p:tgtEl>
                                        <p:attrNameLst>
                                          <p:attrName>style.color</p:attrName>
                                        </p:attrNameLst>
                                      </p:cBhvr>
                                      <p:to>
                                        <p:clrVal>
                                          <a:srgbClr val="002000"/>
                                        </p:clrVal>
                                      </p:to>
                                    </p:set>
                                    <p:set>
                                      <p:cBhvr>
                                        <p:cTn id="7" dur="500" fill="hold"/>
                                        <p:tgtEl>
                                          <p:spTgt spid="91139">
                                            <p:txEl>
                                              <p:pRg st="1" end="1"/>
                                            </p:txEl>
                                          </p:spTgt>
                                        </p:tgtEl>
                                        <p:attrNameLst>
                                          <p:attrName>fillcolor</p:attrName>
                                        </p:attrNameLst>
                                      </p:cBhvr>
                                      <p:to>
                                        <p:clrVal>
                                          <a:srgbClr val="002000"/>
                                        </p:clrVal>
                                      </p:to>
                                    </p:set>
                                    <p:set>
                                      <p:cBhvr>
                                        <p:cTn id="8" dur="500" fill="hold"/>
                                        <p:tgtEl>
                                          <p:spTgt spid="91139">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91139">
                                            <p:txEl>
                                              <p:pRg st="2" end="2"/>
                                            </p:txEl>
                                          </p:spTgt>
                                        </p:tgtEl>
                                        <p:attrNameLst>
                                          <p:attrName>style.color</p:attrName>
                                        </p:attrNameLst>
                                      </p:cBhvr>
                                      <p:to>
                                        <p:clrVal>
                                          <a:srgbClr val="002000"/>
                                        </p:clrVal>
                                      </p:to>
                                    </p:set>
                                    <p:set>
                                      <p:cBhvr>
                                        <p:cTn id="13" dur="500" fill="hold"/>
                                        <p:tgtEl>
                                          <p:spTgt spid="91139">
                                            <p:txEl>
                                              <p:pRg st="2" end="2"/>
                                            </p:txEl>
                                          </p:spTgt>
                                        </p:tgtEl>
                                        <p:attrNameLst>
                                          <p:attrName>fillcolor</p:attrName>
                                        </p:attrNameLst>
                                      </p:cBhvr>
                                      <p:to>
                                        <p:clrVal>
                                          <a:srgbClr val="002000"/>
                                        </p:clrVal>
                                      </p:to>
                                    </p:set>
                                    <p:set>
                                      <p:cBhvr>
                                        <p:cTn id="14" dur="500" fill="hold"/>
                                        <p:tgtEl>
                                          <p:spTgt spid="91139">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91139">
                                            <p:txEl>
                                              <p:pRg st="3" end="3"/>
                                            </p:txEl>
                                          </p:spTgt>
                                        </p:tgtEl>
                                        <p:attrNameLst>
                                          <p:attrName>style.color</p:attrName>
                                        </p:attrNameLst>
                                      </p:cBhvr>
                                      <p:to>
                                        <p:clrVal>
                                          <a:srgbClr val="002000"/>
                                        </p:clrVal>
                                      </p:to>
                                    </p:set>
                                    <p:set>
                                      <p:cBhvr>
                                        <p:cTn id="19" dur="500" fill="hold"/>
                                        <p:tgtEl>
                                          <p:spTgt spid="91139">
                                            <p:txEl>
                                              <p:pRg st="3" end="3"/>
                                            </p:txEl>
                                          </p:spTgt>
                                        </p:tgtEl>
                                        <p:attrNameLst>
                                          <p:attrName>fillcolor</p:attrName>
                                        </p:attrNameLst>
                                      </p:cBhvr>
                                      <p:to>
                                        <p:clrVal>
                                          <a:srgbClr val="002000"/>
                                        </p:clrVal>
                                      </p:to>
                                    </p:set>
                                    <p:set>
                                      <p:cBhvr>
                                        <p:cTn id="20" dur="500" fill="hold"/>
                                        <p:tgtEl>
                                          <p:spTgt spid="9113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1129" y="304800"/>
            <a:ext cx="8229600" cy="1143000"/>
          </a:xfrm>
        </p:spPr>
        <p:txBody>
          <a:bodyPr/>
          <a:lstStyle/>
          <a:p>
            <a:pPr eaLnBrk="1" hangingPunct="1"/>
            <a:r>
              <a:rPr lang="en-US" altLang="en-US" b="1" i="1" spc="0" dirty="0" smtClean="0">
                <a:solidFill>
                  <a:srgbClr val="FFFF00"/>
                </a:solidFill>
              </a:rPr>
              <a:t>Collaborating stakeholders</a:t>
            </a:r>
          </a:p>
        </p:txBody>
      </p:sp>
      <p:sp>
        <p:nvSpPr>
          <p:cNvPr id="3" name="Content Placeholder 2"/>
          <p:cNvSpPr>
            <a:spLocks noGrp="1"/>
          </p:cNvSpPr>
          <p:nvPr>
            <p:ph idx="1"/>
          </p:nvPr>
        </p:nvSpPr>
        <p:spPr>
          <a:xfrm>
            <a:off x="304800" y="1447800"/>
            <a:ext cx="8153400" cy="5029200"/>
          </a:xfrm>
        </p:spPr>
        <p:txBody>
          <a:bodyPr rtlCol="0">
            <a:noAutofit/>
          </a:bodyPr>
          <a:lstStyle/>
          <a:p>
            <a:pPr lvl="1" eaLnBrk="1" fontAlgn="auto" hangingPunct="1">
              <a:spcAft>
                <a:spcPts val="0"/>
              </a:spcAft>
              <a:buFont typeface="Arial" pitchFamily="34" charset="0"/>
              <a:buChar char="–"/>
              <a:defRPr/>
            </a:pPr>
            <a:endParaRPr lang="en-US" sz="800" dirty="0" smtClean="0">
              <a:solidFill>
                <a:schemeClr val="tx1"/>
              </a:solidFill>
            </a:endParaRPr>
          </a:p>
          <a:p>
            <a:pPr eaLnBrk="1" fontAlgn="auto" hangingPunct="1">
              <a:spcBef>
                <a:spcPts val="600"/>
              </a:spcBef>
              <a:spcAft>
                <a:spcPts val="0"/>
              </a:spcAft>
              <a:buFont typeface="Arial" pitchFamily="34" charset="0"/>
              <a:buChar char="•"/>
              <a:defRPr/>
            </a:pPr>
            <a:r>
              <a:rPr lang="en-US" sz="1800" b="1" dirty="0" smtClean="0">
                <a:solidFill>
                  <a:schemeClr val="tx1"/>
                </a:solidFill>
              </a:rPr>
              <a:t>Partnering Agencies</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California Department of Social Services </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Center for Social Services Research, UC Berkeley </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Philanthropic Organizations (Stuart, Casey, Hilton)</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Children’s Research Center </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Statewide and County Committees</a:t>
            </a:r>
          </a:p>
          <a:p>
            <a:pPr eaLnBrk="1" fontAlgn="auto" hangingPunct="1">
              <a:spcBef>
                <a:spcPts val="1800"/>
              </a:spcBef>
              <a:spcAft>
                <a:spcPts val="0"/>
              </a:spcAft>
              <a:buFont typeface="Arial" pitchFamily="34" charset="0"/>
              <a:buChar char="•"/>
              <a:defRPr/>
            </a:pPr>
            <a:r>
              <a:rPr lang="en-US" sz="1800" b="1" dirty="0" smtClean="0">
                <a:solidFill>
                  <a:schemeClr val="tx1"/>
                </a:solidFill>
              </a:rPr>
              <a:t>CDSS &amp; UC Berkeley share responsibility for child welfare reporting, analysis, and official publications</a:t>
            </a:r>
          </a:p>
          <a:p>
            <a:pPr lvl="1" eaLnBrk="1" fontAlgn="auto" hangingPunct="1">
              <a:spcBef>
                <a:spcPts val="600"/>
              </a:spcBef>
              <a:spcAft>
                <a:spcPts val="0"/>
              </a:spcAft>
              <a:buFont typeface="Arial" pitchFamily="34" charset="0"/>
              <a:buChar char="–"/>
              <a:defRPr/>
            </a:pPr>
            <a:r>
              <a:rPr lang="en-US" sz="1600" b="1" dirty="0" smtClean="0">
                <a:solidFill>
                  <a:schemeClr val="tx1"/>
                </a:solidFill>
                <a:hlinkClick r:id="rId3"/>
              </a:rPr>
              <a:t>http://cssr.berkeley.edu/ucb_childwelfare/</a:t>
            </a:r>
            <a:endParaRPr lang="en-US" sz="1600" b="1" dirty="0" smtClean="0">
              <a:solidFill>
                <a:schemeClr val="tx1"/>
              </a:solidFill>
            </a:endParaRPr>
          </a:p>
          <a:p>
            <a:pPr lvl="1" eaLnBrk="1" fontAlgn="auto" hangingPunct="1">
              <a:spcBef>
                <a:spcPts val="600"/>
              </a:spcBef>
              <a:spcAft>
                <a:spcPts val="0"/>
              </a:spcAft>
              <a:buFont typeface="Arial" pitchFamily="34" charset="0"/>
              <a:buChar char="–"/>
              <a:defRPr/>
            </a:pPr>
            <a:r>
              <a:rPr lang="en-US" sz="1600" b="1" dirty="0" smtClean="0">
                <a:solidFill>
                  <a:schemeClr val="tx1"/>
                </a:solidFill>
                <a:hlinkClick r:id="rId4"/>
              </a:rPr>
              <a:t>http://www.dss.cahwnet.gov/research/default.htm</a:t>
            </a:r>
            <a:endParaRPr lang="en-US" sz="1600" b="1" dirty="0" smtClean="0">
              <a:solidFill>
                <a:schemeClr val="tx1"/>
              </a:solidFill>
            </a:endParaRPr>
          </a:p>
          <a:p>
            <a:pPr eaLnBrk="1" fontAlgn="auto" hangingPunct="1">
              <a:spcBef>
                <a:spcPts val="1800"/>
              </a:spcBef>
              <a:spcAft>
                <a:spcPts val="0"/>
              </a:spcAft>
              <a:buFont typeface="Arial" pitchFamily="34" charset="0"/>
              <a:buChar char="•"/>
              <a:defRPr/>
            </a:pPr>
            <a:r>
              <a:rPr lang="en-US" sz="1800" b="1" dirty="0" smtClean="0">
                <a:solidFill>
                  <a:schemeClr val="tx1"/>
                </a:solidFill>
              </a:rPr>
              <a:t>State and UC Berkeley data reports</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Public</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Aggregated data, providing drill down to county level</a:t>
            </a:r>
          </a:p>
          <a:p>
            <a:pPr lvl="1" eaLnBrk="1" fontAlgn="auto" hangingPunct="1">
              <a:spcBef>
                <a:spcPts val="600"/>
              </a:spcBef>
              <a:spcAft>
                <a:spcPts val="0"/>
              </a:spcAft>
              <a:buFont typeface="Arial" pitchFamily="34" charset="0"/>
              <a:buChar char="–"/>
              <a:defRPr/>
            </a:pPr>
            <a:r>
              <a:rPr lang="en-US" sz="1600" b="1" dirty="0" smtClean="0">
                <a:solidFill>
                  <a:schemeClr val="tx1"/>
                </a:solidFill>
              </a:rPr>
              <a:t>Dynamic stratification</a:t>
            </a:r>
          </a:p>
          <a:p>
            <a:pPr eaLnBrk="1" fontAlgn="auto" hangingPunct="1">
              <a:spcAft>
                <a:spcPts val="0"/>
              </a:spcAft>
              <a:buFont typeface="Arial" pitchFamily="34" charset="0"/>
              <a:buNone/>
              <a:defRPr/>
            </a:pPr>
            <a:endParaRPr lang="en-US" sz="900" dirty="0">
              <a:solidFill>
                <a:schemeClr val="tx1"/>
              </a:solidFill>
            </a:endParaRPr>
          </a:p>
        </p:txBody>
      </p:sp>
    </p:spTree>
    <p:extLst>
      <p:ext uri="{BB962C8B-B14F-4D97-AF65-F5344CB8AC3E}">
        <p14:creationId xmlns:p14="http://schemas.microsoft.com/office/powerpoint/2010/main" val="248948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257300" y="1752599"/>
            <a:ext cx="6629400" cy="4762259"/>
          </a:xfrm>
          <a:prstGeom prst="rect">
            <a:avLst/>
          </a:prstGeom>
          <a:noFill/>
          <a:ln w="9525">
            <a:solidFill>
              <a:schemeClr val="tx1"/>
            </a:solidFill>
            <a:miter lim="800000"/>
            <a:headEnd/>
            <a:tailEnd/>
          </a:ln>
          <a:effectLst>
            <a:outerShdw blurRad="114300" dist="165100" dir="3600000" algn="tl" rotWithShape="0">
              <a:prstClr val="black">
                <a:alpha val="40000"/>
              </a:prstClr>
            </a:outerShdw>
          </a:effectLst>
        </p:spPr>
      </p:pic>
      <p:sp>
        <p:nvSpPr>
          <p:cNvPr id="6" name="TextBox 5"/>
          <p:cNvSpPr txBox="1"/>
          <p:nvPr/>
        </p:nvSpPr>
        <p:spPr>
          <a:xfrm>
            <a:off x="533400" y="228600"/>
            <a:ext cx="8382000" cy="1631216"/>
          </a:xfrm>
          <a:prstGeom prst="rect">
            <a:avLst/>
          </a:prstGeom>
          <a:noFill/>
        </p:spPr>
        <p:txBody>
          <a:bodyPr wrap="square" rtlCol="0">
            <a:spAutoFit/>
          </a:bodyPr>
          <a:lstStyle/>
          <a:p>
            <a:pPr algn="ctr"/>
            <a:r>
              <a:rPr lang="en-US" sz="2800" b="1" dirty="0" smtClean="0">
                <a:solidFill>
                  <a:srgbClr val="FFFF00"/>
                </a:solidFill>
              </a:rPr>
              <a:t>A Public Data Portal:</a:t>
            </a:r>
            <a:endParaRPr lang="en-US" sz="2400" b="1" dirty="0" smtClean="0">
              <a:solidFill>
                <a:srgbClr val="FFFF00"/>
              </a:solidFill>
            </a:endParaRPr>
          </a:p>
          <a:p>
            <a:pPr algn="ctr"/>
            <a:r>
              <a:rPr lang="en-US" sz="2400" b="1" i="1" dirty="0" smtClean="0">
                <a:solidFill>
                  <a:srgbClr val="FFFF00"/>
                </a:solidFill>
              </a:rPr>
              <a:t>Promoting Accountability &amp; Transparency</a:t>
            </a:r>
          </a:p>
          <a:p>
            <a:pPr algn="ctr"/>
            <a:r>
              <a:rPr lang="en-US" sz="2400" b="1" i="1" dirty="0">
                <a:solidFill>
                  <a:srgbClr val="FFFF00"/>
                </a:solidFill>
              </a:rPr>
              <a:t>http://cssr.berkeley.edu/ucb_childwelfare/</a:t>
            </a:r>
          </a:p>
          <a:p>
            <a:pPr algn="ctr"/>
            <a:endParaRPr lang="en-US" sz="2400" b="1" i="1" dirty="0" smtClean="0">
              <a:solidFill>
                <a:srgbClr val="FFFF00"/>
              </a:solidFill>
            </a:endParaRPr>
          </a:p>
        </p:txBody>
      </p:sp>
    </p:spTree>
    <p:extLst>
      <p:ext uri="{BB962C8B-B14F-4D97-AF65-F5344CB8AC3E}">
        <p14:creationId xmlns:p14="http://schemas.microsoft.com/office/powerpoint/2010/main" val="20459954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753" y="685800"/>
            <a:ext cx="8382000" cy="584775"/>
          </a:xfrm>
          <a:prstGeom prst="rect">
            <a:avLst/>
          </a:prstGeom>
          <a:noFill/>
        </p:spPr>
        <p:txBody>
          <a:bodyPr wrap="square" rtlCol="0">
            <a:spAutoFit/>
          </a:bodyPr>
          <a:lstStyle/>
          <a:p>
            <a:pPr algn="ctr"/>
            <a:r>
              <a:rPr lang="en-US" sz="3200" b="1" dirty="0" smtClean="0">
                <a:solidFill>
                  <a:srgbClr val="FFFF00"/>
                </a:solidFill>
              </a:rPr>
              <a:t>Brief Website Demo</a:t>
            </a:r>
          </a:p>
        </p:txBody>
      </p:sp>
      <p:sp>
        <p:nvSpPr>
          <p:cNvPr id="5" name="Rectangle 3"/>
          <p:cNvSpPr txBox="1">
            <a:spLocks noChangeArrowheads="1"/>
          </p:cNvSpPr>
          <p:nvPr/>
        </p:nvSpPr>
        <p:spPr>
          <a:xfrm>
            <a:off x="457200" y="1983432"/>
            <a:ext cx="8382000" cy="449356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80000"/>
              </a:lnSpc>
              <a:spcBef>
                <a:spcPts val="1200"/>
              </a:spcBef>
            </a:pPr>
            <a:r>
              <a:rPr lang="en-US" sz="2400" dirty="0" smtClean="0"/>
              <a:t>Measures Basic Organization--AB 636 measures, </a:t>
            </a:r>
            <a:r>
              <a:rPr lang="en-US" dirty="0" smtClean="0"/>
              <a:t>etc.</a:t>
            </a:r>
            <a:endParaRPr lang="en-US" sz="1400" dirty="0" smtClean="0"/>
          </a:p>
          <a:p>
            <a:pPr>
              <a:lnSpc>
                <a:spcPct val="80000"/>
              </a:lnSpc>
              <a:spcBef>
                <a:spcPts val="1200"/>
              </a:spcBef>
            </a:pPr>
            <a:r>
              <a:rPr lang="en-US" sz="2400" dirty="0" smtClean="0"/>
              <a:t>Quick View &amp; LPAC Resources</a:t>
            </a:r>
          </a:p>
          <a:p>
            <a:pPr>
              <a:lnSpc>
                <a:spcPct val="80000"/>
              </a:lnSpc>
              <a:spcBef>
                <a:spcPts val="1200"/>
              </a:spcBef>
            </a:pPr>
            <a:r>
              <a:rPr lang="en-US" sz="2400" dirty="0"/>
              <a:t>Dynamic Report Features</a:t>
            </a:r>
          </a:p>
          <a:p>
            <a:pPr lvl="1">
              <a:lnSpc>
                <a:spcPct val="110000"/>
              </a:lnSpc>
              <a:spcBef>
                <a:spcPts val="0"/>
              </a:spcBef>
            </a:pPr>
            <a:r>
              <a:rPr lang="en-US" sz="2200" dirty="0"/>
              <a:t>Clustering, Filters</a:t>
            </a:r>
          </a:p>
          <a:p>
            <a:pPr lvl="1">
              <a:lnSpc>
                <a:spcPct val="110000"/>
              </a:lnSpc>
              <a:spcBef>
                <a:spcPts val="0"/>
              </a:spcBef>
            </a:pPr>
            <a:r>
              <a:rPr lang="en-US" sz="2200" dirty="0"/>
              <a:t>Multi-reports</a:t>
            </a:r>
          </a:p>
          <a:p>
            <a:pPr lvl="1">
              <a:lnSpc>
                <a:spcPct val="110000"/>
              </a:lnSpc>
              <a:spcBef>
                <a:spcPts val="0"/>
              </a:spcBef>
            </a:pPr>
            <a:r>
              <a:rPr lang="en-US" sz="2200" dirty="0"/>
              <a:t>Graphing</a:t>
            </a:r>
          </a:p>
          <a:p>
            <a:pPr>
              <a:lnSpc>
                <a:spcPct val="80000"/>
              </a:lnSpc>
              <a:spcBef>
                <a:spcPts val="1200"/>
              </a:spcBef>
            </a:pPr>
            <a:r>
              <a:rPr lang="en-US" sz="2400" dirty="0"/>
              <a:t>Other Resources</a:t>
            </a:r>
          </a:p>
          <a:p>
            <a:pPr lvl="1">
              <a:lnSpc>
                <a:spcPct val="80000"/>
              </a:lnSpc>
              <a:spcBef>
                <a:spcPts val="600"/>
              </a:spcBef>
            </a:pPr>
            <a:r>
              <a:rPr lang="en-US" sz="2200" dirty="0" smtClean="0"/>
              <a:t>Case </a:t>
            </a:r>
            <a:r>
              <a:rPr lang="en-US" sz="2200" dirty="0"/>
              <a:t>Openings, Closings, Point-in-Time Reports</a:t>
            </a:r>
          </a:p>
          <a:p>
            <a:pPr lvl="1">
              <a:lnSpc>
                <a:spcPct val="80000"/>
              </a:lnSpc>
              <a:spcBef>
                <a:spcPts val="600"/>
              </a:spcBef>
            </a:pPr>
            <a:r>
              <a:rPr lang="en-US" sz="2200" dirty="0"/>
              <a:t>Median Length of Stay</a:t>
            </a:r>
          </a:p>
          <a:p>
            <a:pPr lvl="1">
              <a:lnSpc>
                <a:spcPct val="80000"/>
              </a:lnSpc>
              <a:spcBef>
                <a:spcPts val="600"/>
              </a:spcBef>
            </a:pPr>
            <a:r>
              <a:rPr lang="en-US" sz="2200" dirty="0"/>
              <a:t>Poverty Data &amp; Disparity Indices</a:t>
            </a:r>
          </a:p>
          <a:p>
            <a:pPr>
              <a:lnSpc>
                <a:spcPct val="80000"/>
              </a:lnSpc>
              <a:spcBef>
                <a:spcPts val="1200"/>
              </a:spcBef>
            </a:pPr>
            <a:r>
              <a:rPr lang="en-US" sz="2400" dirty="0" smtClean="0"/>
              <a:t>Outcomes Spreadsheet &amp; Key Outcomes Tool</a:t>
            </a:r>
          </a:p>
          <a:p>
            <a:pPr>
              <a:lnSpc>
                <a:spcPct val="80000"/>
              </a:lnSpc>
            </a:pPr>
            <a:endParaRPr lang="en-US" sz="1200" dirty="0" smtClean="0"/>
          </a:p>
          <a:p>
            <a:pPr marL="0" indent="0">
              <a:lnSpc>
                <a:spcPct val="80000"/>
              </a:lnSpc>
              <a:buFont typeface="Wingdings 2" pitchFamily="18" charset="2"/>
              <a:buNone/>
            </a:pPr>
            <a:endParaRPr lang="en-US" dirty="0" smtClean="0"/>
          </a:p>
        </p:txBody>
      </p:sp>
    </p:spTree>
    <p:extLst>
      <p:ext uri="{BB962C8B-B14F-4D97-AF65-F5344CB8AC3E}">
        <p14:creationId xmlns:p14="http://schemas.microsoft.com/office/powerpoint/2010/main" val="37715201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152400" y="2133600"/>
            <a:ext cx="9144000" cy="4191000"/>
          </a:xfrm>
          <a:noFill/>
          <a:ln/>
        </p:spPr>
        <p:txBody>
          <a:bodyPr>
            <a:normAutofit/>
          </a:bodyPr>
          <a:lstStyle/>
          <a:p>
            <a:pPr>
              <a:lnSpc>
                <a:spcPct val="90000"/>
              </a:lnSpc>
              <a:spcBef>
                <a:spcPct val="50000"/>
              </a:spcBef>
            </a:pPr>
            <a:r>
              <a:rPr lang="en-US" sz="2400" dirty="0" smtClean="0">
                <a:latin typeface="Palatino Linotype" pitchFamily="18" charset="0"/>
              </a:rPr>
              <a:t>Support the field</a:t>
            </a:r>
            <a:endParaRPr lang="en-US" dirty="0" smtClean="0">
              <a:latin typeface="Palatino Linotype" pitchFamily="18" charset="0"/>
            </a:endParaRPr>
          </a:p>
          <a:p>
            <a:pPr lvl="1">
              <a:lnSpc>
                <a:spcPct val="90000"/>
              </a:lnSpc>
            </a:pPr>
            <a:r>
              <a:rPr lang="en-US" dirty="0" smtClean="0">
                <a:latin typeface="Palatino Linotype" pitchFamily="18" charset="0"/>
              </a:rPr>
              <a:t>Data Visualization &amp; Mobile Friendly Interfaces</a:t>
            </a:r>
          </a:p>
          <a:p>
            <a:pPr lvl="1">
              <a:lnSpc>
                <a:spcPct val="90000"/>
              </a:lnSpc>
              <a:spcBef>
                <a:spcPts val="600"/>
              </a:spcBef>
            </a:pPr>
            <a:r>
              <a:rPr lang="en-US" dirty="0" smtClean="0">
                <a:latin typeface="Palatino Linotype" pitchFamily="18" charset="0"/>
              </a:rPr>
              <a:t>Assist sites in developing site-specific outcome metrics</a:t>
            </a:r>
          </a:p>
          <a:p>
            <a:pPr>
              <a:lnSpc>
                <a:spcPct val="90000"/>
              </a:lnSpc>
              <a:spcBef>
                <a:spcPts val="1200"/>
              </a:spcBef>
            </a:pPr>
            <a:r>
              <a:rPr lang="en-US" sz="2400" dirty="0" smtClean="0">
                <a:latin typeface="Palatino Linotype" pitchFamily="18" charset="0"/>
              </a:rPr>
              <a:t>Turn </a:t>
            </a:r>
            <a:r>
              <a:rPr lang="en-US" sz="2400" dirty="0">
                <a:latin typeface="Palatino Linotype" pitchFamily="18" charset="0"/>
              </a:rPr>
              <a:t>Data into Knowledge</a:t>
            </a:r>
          </a:p>
          <a:p>
            <a:pPr lvl="1">
              <a:lnSpc>
                <a:spcPct val="90000"/>
              </a:lnSpc>
              <a:spcBef>
                <a:spcPts val="600"/>
              </a:spcBef>
            </a:pPr>
            <a:r>
              <a:rPr lang="en-US" dirty="0" smtClean="0">
                <a:latin typeface="Palatino Linotype" pitchFamily="18" charset="0"/>
              </a:rPr>
              <a:t>Develop Modalities to Educate </a:t>
            </a:r>
            <a:r>
              <a:rPr lang="en-US" dirty="0">
                <a:latin typeface="Palatino Linotype" pitchFamily="18" charset="0"/>
              </a:rPr>
              <a:t>current and emerging professionals</a:t>
            </a:r>
          </a:p>
          <a:p>
            <a:pPr lvl="1">
              <a:lnSpc>
                <a:spcPct val="90000"/>
              </a:lnSpc>
              <a:spcBef>
                <a:spcPts val="600"/>
              </a:spcBef>
            </a:pPr>
            <a:r>
              <a:rPr lang="en-US" dirty="0" smtClean="0">
                <a:latin typeface="Palatino Linotype" pitchFamily="18" charset="0"/>
              </a:rPr>
              <a:t>Promote familiarity </a:t>
            </a:r>
            <a:r>
              <a:rPr lang="en-US" dirty="0">
                <a:latin typeface="Palatino Linotype" pitchFamily="18" charset="0"/>
              </a:rPr>
              <a:t>of data throughout </a:t>
            </a:r>
            <a:r>
              <a:rPr lang="en-US" dirty="0" smtClean="0">
                <a:latin typeface="Palatino Linotype" pitchFamily="18" charset="0"/>
              </a:rPr>
              <a:t>agencies</a:t>
            </a:r>
            <a:endParaRPr lang="en-US" dirty="0">
              <a:latin typeface="Palatino Linotype" pitchFamily="18" charset="0"/>
            </a:endParaRPr>
          </a:p>
          <a:p>
            <a:pPr lvl="1">
              <a:lnSpc>
                <a:spcPct val="90000"/>
              </a:lnSpc>
              <a:spcBef>
                <a:spcPts val="600"/>
              </a:spcBef>
            </a:pPr>
            <a:r>
              <a:rPr lang="en-US" dirty="0" smtClean="0">
                <a:latin typeface="Palatino Linotype" pitchFamily="18" charset="0"/>
              </a:rPr>
              <a:t>Support the </a:t>
            </a:r>
            <a:r>
              <a:rPr lang="en-US" dirty="0">
                <a:latin typeface="Palatino Linotype" pitchFamily="18" charset="0"/>
              </a:rPr>
              <a:t>link from outcome to </a:t>
            </a:r>
            <a:r>
              <a:rPr lang="en-US" dirty="0" smtClean="0">
                <a:latin typeface="Palatino Linotype" pitchFamily="18" charset="0"/>
              </a:rPr>
              <a:t>practice (CRR, Multivariate)</a:t>
            </a:r>
          </a:p>
          <a:p>
            <a:pPr>
              <a:lnSpc>
                <a:spcPct val="120000"/>
              </a:lnSpc>
              <a:spcBef>
                <a:spcPts val="1000"/>
              </a:spcBef>
            </a:pPr>
            <a:r>
              <a:rPr lang="en-US" sz="2400" dirty="0">
                <a:latin typeface="Palatino Linotype" pitchFamily="18" charset="0"/>
              </a:rPr>
              <a:t>Partner for Broader Impact</a:t>
            </a:r>
          </a:p>
          <a:p>
            <a:pPr lvl="1">
              <a:lnSpc>
                <a:spcPct val="90000"/>
              </a:lnSpc>
            </a:pPr>
            <a:r>
              <a:rPr lang="en-US" dirty="0">
                <a:latin typeface="Palatino Linotype" pitchFamily="18" charset="0"/>
              </a:rPr>
              <a:t>Data Linkages </a:t>
            </a:r>
          </a:p>
          <a:p>
            <a:pPr lvl="1">
              <a:lnSpc>
                <a:spcPct val="90000"/>
              </a:lnSpc>
            </a:pPr>
            <a:r>
              <a:rPr lang="en-US" dirty="0">
                <a:latin typeface="Palatino Linotype" pitchFamily="18" charset="0"/>
              </a:rPr>
              <a:t>Cross-System Outcome </a:t>
            </a:r>
            <a:r>
              <a:rPr lang="en-US" dirty="0" smtClean="0">
                <a:latin typeface="Palatino Linotype" pitchFamily="18" charset="0"/>
              </a:rPr>
              <a:t>Reporting</a:t>
            </a:r>
          </a:p>
          <a:p>
            <a:pPr lvl="1">
              <a:lnSpc>
                <a:spcPct val="90000"/>
              </a:lnSpc>
            </a:pPr>
            <a:r>
              <a:rPr lang="en-US" dirty="0" smtClean="0">
                <a:latin typeface="Palatino Linotype" pitchFamily="18" charset="0"/>
              </a:rPr>
              <a:t>Predictive Analytics</a:t>
            </a:r>
            <a:endParaRPr lang="en-US" dirty="0">
              <a:latin typeface="Palatino Linotype" pitchFamily="18" charset="0"/>
            </a:endParaRPr>
          </a:p>
          <a:p>
            <a:pPr marL="365760" lvl="1" indent="0">
              <a:lnSpc>
                <a:spcPct val="90000"/>
              </a:lnSpc>
              <a:spcBef>
                <a:spcPts val="600"/>
              </a:spcBef>
              <a:buNone/>
            </a:pPr>
            <a:endParaRPr lang="en-US" dirty="0" smtClean="0">
              <a:latin typeface="Palatino Linotype" pitchFamily="18" charset="0"/>
            </a:endParaRPr>
          </a:p>
        </p:txBody>
      </p:sp>
      <p:sp>
        <p:nvSpPr>
          <p:cNvPr id="4" name="TextBox 3"/>
          <p:cNvSpPr txBox="1"/>
          <p:nvPr/>
        </p:nvSpPr>
        <p:spPr>
          <a:xfrm>
            <a:off x="533400" y="457200"/>
            <a:ext cx="8382000" cy="892552"/>
          </a:xfrm>
          <a:prstGeom prst="rect">
            <a:avLst/>
          </a:prstGeom>
          <a:noFill/>
        </p:spPr>
        <p:txBody>
          <a:bodyPr wrap="square" rtlCol="0">
            <a:spAutoFit/>
          </a:bodyPr>
          <a:lstStyle/>
          <a:p>
            <a:pPr algn="ctr"/>
            <a:r>
              <a:rPr lang="en-US" sz="2800" b="1" dirty="0" smtClean="0">
                <a:solidFill>
                  <a:srgbClr val="FFFF00"/>
                </a:solidFill>
              </a:rPr>
              <a:t>Moving Forward</a:t>
            </a:r>
          </a:p>
          <a:p>
            <a:pPr algn="ctr"/>
            <a:r>
              <a:rPr lang="en-US" sz="2400" b="1" i="1" dirty="0" smtClean="0">
                <a:solidFill>
                  <a:srgbClr val="FFFF00"/>
                </a:solidFill>
              </a:rPr>
              <a:t>New Challenges and Opportunities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49880"/>
            <a:ext cx="6324600" cy="1645920"/>
          </a:xfrm>
        </p:spPr>
        <p:txBody>
          <a:bodyPr/>
          <a:lstStyle/>
          <a:p>
            <a:pPr>
              <a:spcBef>
                <a:spcPts val="600"/>
              </a:spcBef>
            </a:pPr>
            <a:r>
              <a:rPr lang="en-US" i="1" dirty="0" smtClean="0"/>
              <a:t>Questions?</a:t>
            </a:r>
            <a:r>
              <a:rPr lang="en-US" dirty="0" smtClean="0"/>
              <a:t/>
            </a:r>
            <a:br>
              <a:rPr lang="en-US" dirty="0" smtClean="0"/>
            </a:br>
            <a:r>
              <a:rPr lang="en-US" sz="2000" b="1" u="sng" cap="none" dirty="0" smtClean="0">
                <a:solidFill>
                  <a:srgbClr val="FFFF00"/>
                </a:solidFill>
              </a:rPr>
              <a:t>dwebster@berkeley.edu</a:t>
            </a:r>
            <a:br>
              <a:rPr lang="en-US" sz="2000" b="1" u="sng" cap="none" dirty="0" smtClean="0">
                <a:solidFill>
                  <a:srgbClr val="FFFF00"/>
                </a:solidFill>
              </a:rPr>
            </a:br>
            <a:r>
              <a:rPr lang="en-US" sz="1800" b="1" cap="none" dirty="0" smtClean="0"/>
              <a:t>510.290.6779</a:t>
            </a:r>
            <a:br>
              <a:rPr lang="en-US" sz="1800" b="1" cap="none" dirty="0" smtClean="0"/>
            </a:br>
            <a:endParaRPr lang="en-US" dirty="0"/>
          </a:p>
        </p:txBody>
      </p:sp>
      <p:sp>
        <p:nvSpPr>
          <p:cNvPr id="9" name="Rectangle 8"/>
          <p:cNvSpPr/>
          <p:nvPr/>
        </p:nvSpPr>
        <p:spPr>
          <a:xfrm>
            <a:off x="0" y="6197931"/>
            <a:ext cx="9144000" cy="68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162800" y="304800"/>
            <a:ext cx="1676400"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223760" y="3315778"/>
            <a:ext cx="1554480" cy="1676400"/>
          </a:xfrm>
          <a:prstGeom prst="rect">
            <a:avLst/>
          </a:prstGeom>
        </p:spPr>
      </p:pic>
      <p:pic>
        <p:nvPicPr>
          <p:cNvPr id="3074" name="Picture 2" descr="https://upload.wikimedia.org/wikipedia/commons/thumb/e/e5/Nebraska_Cornhuskers_logo.svg/1200px-Nebraska_Cornhusker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3760" y="1689847"/>
            <a:ext cx="155448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3000"/>
                                        <p:tgtEl>
                                          <p:spTgt spid="3074"/>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18"/>
          <p:cNvSpPr txBox="1">
            <a:spLocks noChangeArrowheads="1"/>
          </p:cNvSpPr>
          <p:nvPr/>
        </p:nvSpPr>
        <p:spPr bwMode="auto">
          <a:xfrm>
            <a:off x="381000" y="6172804"/>
            <a:ext cx="5203371" cy="339196"/>
          </a:xfrm>
          <a:prstGeom prst="rect">
            <a:avLst/>
          </a:prstGeom>
          <a:noFill/>
          <a:ln w="9525">
            <a:noFill/>
            <a:miter lim="800000"/>
            <a:headEnd type="none" w="sm" len="sm"/>
            <a:tailEnd type="none" w="sm" len="sm"/>
          </a:ln>
        </p:spPr>
        <p:txBody>
          <a:bodyPr wrap="square" lIns="92075" tIns="46038" rIns="92075" bIns="46038">
            <a:spAutoFit/>
          </a:bodyPr>
          <a:lstStyle/>
          <a:p>
            <a:r>
              <a:rPr lang="en-US" sz="800" dirty="0" smtClean="0">
                <a:latin typeface="+mn-lt"/>
                <a:cs typeface="Arial" charset="0"/>
              </a:rPr>
              <a:t>*</a:t>
            </a:r>
            <a:r>
              <a:rPr lang="en-US" sz="800" dirty="0" smtClean="0">
                <a:latin typeface="+mn-lt"/>
              </a:rPr>
              <a:t>adapted from Lyle, </a:t>
            </a:r>
            <a:r>
              <a:rPr lang="en-US" sz="800" dirty="0" err="1" smtClean="0">
                <a:latin typeface="+mn-lt"/>
              </a:rPr>
              <a:t>G</a:t>
            </a:r>
            <a:r>
              <a:rPr lang="en-US" sz="800" dirty="0" smtClean="0">
                <a:latin typeface="+mn-lt"/>
              </a:rPr>
              <a:t>. </a:t>
            </a:r>
            <a:r>
              <a:rPr lang="en-US" sz="800" dirty="0" err="1" smtClean="0">
                <a:latin typeface="+mn-lt"/>
              </a:rPr>
              <a:t>L</a:t>
            </a:r>
            <a:r>
              <a:rPr lang="en-US" sz="800" dirty="0" smtClean="0">
                <a:latin typeface="+mn-lt"/>
              </a:rPr>
              <a:t>., &amp; Barker, M.A. (1998). Patterns &amp; Spells: New approaches to conceptualizing</a:t>
            </a:r>
          </a:p>
          <a:p>
            <a:r>
              <a:rPr lang="en-US" sz="800" dirty="0"/>
              <a:t> </a:t>
            </a:r>
            <a:r>
              <a:rPr lang="en-US" sz="800" dirty="0" smtClean="0">
                <a:latin typeface="+mn-lt"/>
              </a:rPr>
              <a:t> children’s out of home placement experiences. Chicago: American Evaluation Association Annual Conference</a:t>
            </a:r>
            <a:endParaRPr lang="en-US" sz="800" dirty="0">
              <a:latin typeface="+mn-lt"/>
              <a:cs typeface="Arial" charset="0"/>
            </a:endParaRPr>
          </a:p>
        </p:txBody>
      </p:sp>
      <p:sp>
        <p:nvSpPr>
          <p:cNvPr id="20" name="TextBox 19"/>
          <p:cNvSpPr txBox="1"/>
          <p:nvPr/>
        </p:nvSpPr>
        <p:spPr>
          <a:xfrm>
            <a:off x="828435" y="3547394"/>
            <a:ext cx="1305165" cy="369332"/>
          </a:xfrm>
          <a:prstGeom prst="rect">
            <a:avLst/>
          </a:prstGeom>
          <a:noFill/>
        </p:spPr>
        <p:txBody>
          <a:bodyPr wrap="none" rtlCol="0">
            <a:spAutoFit/>
          </a:bodyPr>
          <a:lstStyle/>
          <a:p>
            <a:r>
              <a:rPr lang="en-US" b="1" dirty="0" smtClean="0">
                <a:solidFill>
                  <a:schemeClr val="accent1">
                    <a:lumMod val="75000"/>
                  </a:schemeClr>
                </a:solidFill>
                <a:latin typeface="+mn-lt"/>
              </a:rPr>
              <a:t>CHILD IN</a:t>
            </a:r>
            <a:endParaRPr lang="en-US" b="1" dirty="0">
              <a:solidFill>
                <a:schemeClr val="accent1">
                  <a:lumMod val="75000"/>
                </a:schemeClr>
              </a:solidFill>
              <a:latin typeface="+mn-lt"/>
            </a:endParaRPr>
          </a:p>
        </p:txBody>
      </p:sp>
      <p:sp>
        <p:nvSpPr>
          <p:cNvPr id="23" name="Rectangle 22"/>
          <p:cNvSpPr/>
          <p:nvPr/>
        </p:nvSpPr>
        <p:spPr>
          <a:xfrm>
            <a:off x="3533879" y="285402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33879" y="3335612"/>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i="1" dirty="0" smtClean="0">
                <a:solidFill>
                  <a:schemeClr val="bg1"/>
                </a:solidFill>
              </a:rPr>
              <a:t>a bunch of stuff happens</a:t>
            </a:r>
            <a:endParaRPr lang="en-US" sz="2400" b="1" i="1" dirty="0">
              <a:solidFill>
                <a:schemeClr val="bg1"/>
              </a:solidFill>
            </a:endParaRPr>
          </a:p>
        </p:txBody>
      </p:sp>
      <p:sp>
        <p:nvSpPr>
          <p:cNvPr id="22" name="TextBox 21"/>
          <p:cNvSpPr txBox="1"/>
          <p:nvPr/>
        </p:nvSpPr>
        <p:spPr>
          <a:xfrm>
            <a:off x="6934200" y="3547394"/>
            <a:ext cx="1548822" cy="369332"/>
          </a:xfrm>
          <a:prstGeom prst="rect">
            <a:avLst/>
          </a:prstGeom>
          <a:noFill/>
        </p:spPr>
        <p:txBody>
          <a:bodyPr wrap="none" rtlCol="0">
            <a:spAutoFit/>
          </a:bodyPr>
          <a:lstStyle/>
          <a:p>
            <a:r>
              <a:rPr lang="en-US" b="1" dirty="0" smtClean="0">
                <a:solidFill>
                  <a:schemeClr val="accent1">
                    <a:lumMod val="75000"/>
                  </a:schemeClr>
                </a:solidFill>
                <a:latin typeface="+mn-lt"/>
              </a:rPr>
              <a:t>CHILD OUT</a:t>
            </a:r>
            <a:endParaRPr lang="en-US" b="1" dirty="0">
              <a:solidFill>
                <a:schemeClr val="accent1">
                  <a:lumMod val="75000"/>
                </a:schemeClr>
              </a:solidFill>
              <a:latin typeface="+mn-lt"/>
            </a:endParaRPr>
          </a:p>
        </p:txBody>
      </p:sp>
      <p:sp>
        <p:nvSpPr>
          <p:cNvPr id="27" name="Right Arrow 26"/>
          <p:cNvSpPr/>
          <p:nvPr/>
        </p:nvSpPr>
        <p:spPr>
          <a:xfrm>
            <a:off x="2209800" y="3465360"/>
            <a:ext cx="1066800" cy="533400"/>
          </a:xfrm>
          <a:prstGeom prst="rightArrow">
            <a:avLst>
              <a:gd name="adj1" fmla="val 35570"/>
              <a:gd name="adj2" fmla="val 50000"/>
            </a:avLst>
          </a:prstGeom>
          <a:solidFill>
            <a:srgbClr val="FF66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Right Arrow 27"/>
          <p:cNvSpPr/>
          <p:nvPr/>
        </p:nvSpPr>
        <p:spPr>
          <a:xfrm>
            <a:off x="5791200" y="3465360"/>
            <a:ext cx="1066800" cy="533400"/>
          </a:xfrm>
          <a:prstGeom prst="rightArrow">
            <a:avLst>
              <a:gd name="adj1" fmla="val 35570"/>
              <a:gd name="adj2" fmla="val 50000"/>
            </a:avLst>
          </a:prstGeom>
          <a:solidFill>
            <a:srgbClr val="FF66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2757948" y="2250006"/>
            <a:ext cx="380999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i="1" dirty="0" smtClean="0">
                <a:solidFill>
                  <a:schemeClr val="accent1">
                    <a:lumMod val="50000"/>
                  </a:schemeClr>
                </a:solidFill>
              </a:rPr>
              <a:t>California CW System</a:t>
            </a:r>
            <a:endParaRPr lang="en-US" sz="2800" b="1" i="1" dirty="0">
              <a:solidFill>
                <a:schemeClr val="accent1">
                  <a:lumMod val="50000"/>
                </a:schemeClr>
              </a:solidFill>
            </a:endParaRPr>
          </a:p>
        </p:txBody>
      </p:sp>
      <p:pic>
        <p:nvPicPr>
          <p:cNvPr id="11" name="Picture 10"/>
          <p:cNvPicPr>
            <a:picLocks noChangeAspect="1"/>
          </p:cNvPicPr>
          <p:nvPr/>
        </p:nvPicPr>
        <p:blipFill>
          <a:blip r:embed="rId3"/>
          <a:stretch>
            <a:fillRect/>
          </a:stretch>
        </p:blipFill>
        <p:spPr>
          <a:xfrm>
            <a:off x="160541" y="152401"/>
            <a:ext cx="8831059" cy="1219200"/>
          </a:xfrm>
          <a:prstGeom prst="rect">
            <a:avLst/>
          </a:prstGeom>
        </p:spPr>
      </p:pic>
      <p:sp>
        <p:nvSpPr>
          <p:cNvPr id="12" name="TextBox 11"/>
          <p:cNvSpPr txBox="1"/>
          <p:nvPr/>
        </p:nvSpPr>
        <p:spPr>
          <a:xfrm>
            <a:off x="381000" y="215540"/>
            <a:ext cx="8382000" cy="1232260"/>
          </a:xfrm>
          <a:prstGeom prst="rect">
            <a:avLst/>
          </a:prstGeom>
          <a:noFill/>
        </p:spPr>
        <p:txBody>
          <a:bodyPr wrap="square" rtlCol="0">
            <a:spAutoFit/>
          </a:bodyPr>
          <a:lstStyle/>
          <a:p>
            <a:pPr algn="ctr">
              <a:lnSpc>
                <a:spcPts val="3000"/>
              </a:lnSpc>
            </a:pPr>
            <a:r>
              <a:rPr lang="en-US" sz="2800" b="1" dirty="0" smtClean="0">
                <a:solidFill>
                  <a:srgbClr val="FFFF00"/>
                </a:solidFill>
              </a:rPr>
              <a:t>Understanding Child Welfare Dynamics</a:t>
            </a:r>
          </a:p>
          <a:p>
            <a:pPr algn="ctr">
              <a:lnSpc>
                <a:spcPts val="3000"/>
              </a:lnSpc>
            </a:pPr>
            <a:r>
              <a:rPr lang="en-US" sz="2800" b="1" dirty="0" smtClean="0">
                <a:solidFill>
                  <a:srgbClr val="FFFF00"/>
                </a:solidFill>
              </a:rPr>
              <a:t>B.C.E</a:t>
            </a:r>
          </a:p>
          <a:p>
            <a:pPr algn="ctr">
              <a:lnSpc>
                <a:spcPts val="3000"/>
              </a:lnSpc>
            </a:pPr>
            <a:r>
              <a:rPr lang="en-US" sz="2000" b="1" i="1" dirty="0" smtClean="0">
                <a:solidFill>
                  <a:srgbClr val="FFFF00"/>
                </a:solidFill>
              </a:rPr>
              <a:t>(</a:t>
            </a:r>
            <a:r>
              <a:rPr lang="en-US" sz="2400" b="1" i="1" dirty="0" smtClean="0">
                <a:solidFill>
                  <a:srgbClr val="FFFF00"/>
                </a:solidFill>
              </a:rPr>
              <a:t>B</a:t>
            </a:r>
            <a:r>
              <a:rPr lang="en-US" sz="2000" b="1" i="1" dirty="0" smtClean="0">
                <a:solidFill>
                  <a:srgbClr val="FFFF00"/>
                </a:solidFill>
              </a:rPr>
              <a:t>efore the </a:t>
            </a:r>
            <a:r>
              <a:rPr lang="en-US" sz="2400" b="1" i="1" dirty="0" smtClean="0">
                <a:solidFill>
                  <a:srgbClr val="FFFF00"/>
                </a:solidFill>
              </a:rPr>
              <a:t>C</a:t>
            </a:r>
            <a:r>
              <a:rPr lang="en-US" sz="2000" b="1" i="1" dirty="0" smtClean="0">
                <a:solidFill>
                  <a:srgbClr val="FFFF00"/>
                </a:solidFill>
              </a:rPr>
              <a:t>CWIP </a:t>
            </a:r>
            <a:r>
              <a:rPr lang="en-US" sz="2400" b="1" i="1" dirty="0" smtClean="0">
                <a:solidFill>
                  <a:srgbClr val="FFFF00"/>
                </a:solidFill>
              </a:rPr>
              <a:t>E</a:t>
            </a:r>
            <a:r>
              <a:rPr lang="en-US" sz="2000" b="1" i="1" dirty="0" smtClean="0">
                <a:solidFill>
                  <a:srgbClr val="FFFF00"/>
                </a:solidFill>
              </a:rPr>
              <a:t>ra)</a:t>
            </a:r>
            <a:endParaRPr lang="en-US" b="1" i="1" dirty="0" smtClean="0">
              <a:solidFill>
                <a:srgbClr val="FFFF00"/>
              </a:solidFill>
            </a:endParaRPr>
          </a:p>
        </p:txBody>
      </p:sp>
    </p:spTree>
    <p:extLst>
      <p:ext uri="{BB962C8B-B14F-4D97-AF65-F5344CB8AC3E}">
        <p14:creationId xmlns:p14="http://schemas.microsoft.com/office/powerpoint/2010/main" val="1622662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5715000"/>
          </a:xfrm>
        </p:spPr>
        <p:txBody>
          <a:bodyPr rtlCol="0">
            <a:normAutofit/>
          </a:bodyPr>
          <a:lstStyle/>
          <a:p>
            <a:pPr lvl="1" eaLnBrk="1" fontAlgn="auto" hangingPunct="1">
              <a:spcAft>
                <a:spcPts val="0"/>
              </a:spcAft>
              <a:buFont typeface="Arial" pitchFamily="34" charset="0"/>
              <a:buChar char="–"/>
              <a:defRPr/>
            </a:pPr>
            <a:endParaRPr lang="en-US" dirty="0" smtClean="0"/>
          </a:p>
          <a:p>
            <a:pPr eaLnBrk="1" fontAlgn="auto" hangingPunct="1">
              <a:lnSpc>
                <a:spcPct val="120000"/>
              </a:lnSpc>
              <a:spcBef>
                <a:spcPts val="600"/>
              </a:spcBef>
              <a:spcAft>
                <a:spcPts val="0"/>
              </a:spcAft>
              <a:buFont typeface="Arial" pitchFamily="34" charset="0"/>
              <a:buChar char="•"/>
              <a:defRPr/>
            </a:pPr>
            <a:r>
              <a:rPr lang="en-US" sz="2800" dirty="0" smtClean="0"/>
              <a:t>Model for Public-University Collaboration</a:t>
            </a:r>
          </a:p>
          <a:p>
            <a:pPr eaLnBrk="1" fontAlgn="auto" hangingPunct="1">
              <a:lnSpc>
                <a:spcPct val="120000"/>
              </a:lnSpc>
              <a:spcBef>
                <a:spcPts val="600"/>
              </a:spcBef>
              <a:spcAft>
                <a:spcPts val="0"/>
              </a:spcAft>
              <a:buFont typeface="Arial" pitchFamily="34" charset="0"/>
              <a:buChar char="•"/>
              <a:defRPr/>
            </a:pPr>
            <a:r>
              <a:rPr lang="en-US" sz="2800" dirty="0" smtClean="0"/>
              <a:t>History of Informing Social Policy</a:t>
            </a:r>
          </a:p>
          <a:p>
            <a:pPr eaLnBrk="1" fontAlgn="auto" hangingPunct="1">
              <a:lnSpc>
                <a:spcPct val="120000"/>
              </a:lnSpc>
              <a:spcBef>
                <a:spcPts val="600"/>
              </a:spcBef>
              <a:spcAft>
                <a:spcPts val="0"/>
              </a:spcAft>
              <a:buFont typeface="Arial" pitchFamily="34" charset="0"/>
              <a:buChar char="•"/>
              <a:defRPr/>
            </a:pPr>
            <a:r>
              <a:rPr lang="en-US" sz="2800" dirty="0" smtClean="0"/>
              <a:t>Tool for System Reform</a:t>
            </a:r>
          </a:p>
          <a:p>
            <a:pPr>
              <a:lnSpc>
                <a:spcPct val="120000"/>
              </a:lnSpc>
              <a:spcBef>
                <a:spcPts val="600"/>
              </a:spcBef>
              <a:buFont typeface="Arial" pitchFamily="34" charset="0"/>
              <a:buChar char="•"/>
              <a:defRPr/>
            </a:pPr>
            <a:r>
              <a:rPr lang="en-US" sz="2800" smtClean="0"/>
              <a:t>Resource </a:t>
            </a:r>
            <a:r>
              <a:rPr lang="en-US" sz="2800" dirty="0"/>
              <a:t>for Stakeholders</a:t>
            </a:r>
            <a:endParaRPr lang="en-US" sz="2800" dirty="0" smtClean="0"/>
          </a:p>
          <a:p>
            <a:pPr eaLnBrk="1" fontAlgn="auto" hangingPunct="1">
              <a:lnSpc>
                <a:spcPct val="120000"/>
              </a:lnSpc>
              <a:spcBef>
                <a:spcPts val="600"/>
              </a:spcBef>
              <a:spcAft>
                <a:spcPts val="0"/>
              </a:spcAft>
              <a:buFont typeface="Arial" pitchFamily="34" charset="0"/>
              <a:buChar char="•"/>
              <a:defRPr/>
            </a:pPr>
            <a:r>
              <a:rPr lang="en-US" sz="2800" dirty="0" smtClean="0"/>
              <a:t>Leader in Innovation</a:t>
            </a:r>
          </a:p>
          <a:p>
            <a:pPr eaLnBrk="1" fontAlgn="auto" hangingPunct="1">
              <a:spcAft>
                <a:spcPts val="0"/>
              </a:spcAft>
              <a:buFont typeface="Wingdings" pitchFamily="2" charset="2"/>
              <a:buChar char="§"/>
              <a:defRPr/>
            </a:pPr>
            <a:endParaRPr lang="en-US" sz="1800" dirty="0"/>
          </a:p>
        </p:txBody>
      </p:sp>
      <p:sp>
        <p:nvSpPr>
          <p:cNvPr id="5" name="TextBox 4"/>
          <p:cNvSpPr txBox="1"/>
          <p:nvPr/>
        </p:nvSpPr>
        <p:spPr>
          <a:xfrm>
            <a:off x="533400" y="381000"/>
            <a:ext cx="8382000" cy="954107"/>
          </a:xfrm>
          <a:prstGeom prst="rect">
            <a:avLst/>
          </a:prstGeom>
          <a:noFill/>
        </p:spPr>
        <p:txBody>
          <a:bodyPr wrap="square" rtlCol="0">
            <a:spAutoFit/>
          </a:bodyPr>
          <a:lstStyle/>
          <a:p>
            <a:pPr algn="ctr"/>
            <a:r>
              <a:rPr lang="en-US" sz="2800" b="1" dirty="0" smtClean="0">
                <a:solidFill>
                  <a:srgbClr val="FFFF00"/>
                </a:solidFill>
              </a:rPr>
              <a:t>CCWIP</a:t>
            </a:r>
          </a:p>
          <a:p>
            <a:pPr algn="ctr"/>
            <a:r>
              <a:rPr lang="en-US" sz="2800" b="1" i="1" dirty="0" smtClean="0">
                <a:solidFill>
                  <a:srgbClr val="FFFF00"/>
                </a:solidFill>
              </a:rPr>
              <a:t>Positive Impact on the Field of Child Welfare</a:t>
            </a:r>
            <a:endParaRPr lang="en-US" sz="2000" b="1" i="1" dirty="0">
              <a:solidFill>
                <a:srgbClr val="FFFF00"/>
              </a:solidFill>
            </a:endParaRPr>
          </a:p>
        </p:txBody>
      </p:sp>
    </p:spTree>
    <p:extLst>
      <p:ext uri="{BB962C8B-B14F-4D97-AF65-F5344CB8AC3E}">
        <p14:creationId xmlns:p14="http://schemas.microsoft.com/office/powerpoint/2010/main" val="30419793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sz="quarter" idx="1"/>
          </p:nvPr>
        </p:nvSpPr>
        <p:spPr>
          <a:xfrm>
            <a:off x="612648" y="1905000"/>
            <a:ext cx="8302752" cy="4495800"/>
          </a:xfrm>
        </p:spPr>
        <p:txBody>
          <a:bodyPr>
            <a:normAutofit/>
          </a:bodyPr>
          <a:lstStyle/>
          <a:p>
            <a:r>
              <a:rPr lang="en-US" sz="2800" b="1" dirty="0" smtClean="0"/>
              <a:t>Building blocks for working with data:</a:t>
            </a:r>
          </a:p>
          <a:p>
            <a:pPr lvl="1">
              <a:lnSpc>
                <a:spcPct val="110000"/>
              </a:lnSpc>
            </a:pPr>
            <a:r>
              <a:rPr lang="en-US" sz="2400" dirty="0" smtClean="0">
                <a:solidFill>
                  <a:schemeClr val="bg1">
                    <a:lumMod val="75000"/>
                  </a:schemeClr>
                </a:solidFill>
              </a:rPr>
              <a:t>Key concepts to create a common language </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Tools to assist in targeting efforts</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Creating a shared narrative</a:t>
            </a:r>
            <a:endParaRPr lang="en-US" sz="2400" dirty="0">
              <a:solidFill>
                <a:schemeClr val="bg1">
                  <a:lumMod val="75000"/>
                </a:schemeClr>
              </a:solidFill>
            </a:endParaRPr>
          </a:p>
          <a:p>
            <a:endParaRPr lang="en-US" sz="800" dirty="0" smtClean="0"/>
          </a:p>
          <a:p>
            <a:r>
              <a:rPr lang="en-US" sz="2800" b="1" dirty="0" smtClean="0">
                <a:solidFill>
                  <a:schemeClr val="bg1">
                    <a:lumMod val="75000"/>
                  </a:schemeClr>
                </a:solidFill>
              </a:rPr>
              <a:t>Equipping Staff to Practice CQI:</a:t>
            </a:r>
            <a:endParaRPr lang="en-US" sz="2800" b="1" dirty="0">
              <a:solidFill>
                <a:schemeClr val="bg1">
                  <a:lumMod val="75000"/>
                </a:schemeClr>
              </a:solidFill>
            </a:endParaRPr>
          </a:p>
          <a:p>
            <a:pPr lvl="1">
              <a:lnSpc>
                <a:spcPct val="110000"/>
              </a:lnSpc>
            </a:pPr>
            <a:r>
              <a:rPr lang="en-US" sz="2400" dirty="0" smtClean="0">
                <a:solidFill>
                  <a:schemeClr val="bg1">
                    <a:lumMod val="75000"/>
                  </a:schemeClr>
                </a:solidFill>
              </a:rPr>
              <a:t>Data kick-off orientation with leadership</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Data 101 trainings for workers at all levels</a:t>
            </a:r>
            <a:endParaRPr lang="en-US" sz="2400" dirty="0">
              <a:solidFill>
                <a:schemeClr val="bg1">
                  <a:lumMod val="75000"/>
                </a:schemeClr>
              </a:solidFill>
            </a:endParaRPr>
          </a:p>
          <a:p>
            <a:pPr lvl="1">
              <a:lnSpc>
                <a:spcPct val="110000"/>
              </a:lnSpc>
            </a:pPr>
            <a:r>
              <a:rPr lang="en-US" sz="2400" dirty="0" smtClean="0">
                <a:solidFill>
                  <a:schemeClr val="bg1">
                    <a:lumMod val="75000"/>
                  </a:schemeClr>
                </a:solidFill>
              </a:rPr>
              <a:t>Follow up TA, webinars, etc. on specific topic</a:t>
            </a:r>
            <a:endParaRPr lang="en-US" sz="2400" dirty="0">
              <a:solidFill>
                <a:schemeClr val="bg1">
                  <a:lumMod val="75000"/>
                </a:schemeClr>
              </a:solidFill>
            </a:endParaRPr>
          </a:p>
          <a:p>
            <a:endParaRPr lang="en-US" dirty="0"/>
          </a:p>
        </p:txBody>
      </p:sp>
      <p:sp>
        <p:nvSpPr>
          <p:cNvPr id="5" name="Text Box 2"/>
          <p:cNvSpPr txBox="1">
            <a:spLocks noChangeArrowheads="1"/>
          </p:cNvSpPr>
          <p:nvPr/>
        </p:nvSpPr>
        <p:spPr bwMode="auto">
          <a:xfrm>
            <a:off x="-381000" y="304800"/>
            <a:ext cx="9296400" cy="113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a:defRPr/>
            </a:pPr>
            <a:r>
              <a:rPr lang="en-US" sz="3200" dirty="0" smtClean="0">
                <a:solidFill>
                  <a:srgbClr val="FFFF00"/>
                </a:solidFill>
                <a:cs typeface="Arial" charset="0"/>
              </a:rPr>
              <a:t>Data </a:t>
            </a:r>
            <a:r>
              <a:rPr lang="en-US" sz="3200" dirty="0">
                <a:solidFill>
                  <a:srgbClr val="FFFF00"/>
                </a:solidFill>
                <a:cs typeface="Arial" charset="0"/>
              </a:rPr>
              <a:t>Driven Decision Making:</a:t>
            </a:r>
          </a:p>
          <a:p>
            <a:pPr algn="ctr">
              <a:defRPr/>
            </a:pPr>
            <a:r>
              <a:rPr lang="en-US" sz="3600" i="1" dirty="0">
                <a:solidFill>
                  <a:srgbClr val="FFFF00"/>
                </a:solidFill>
                <a:cs typeface="Arial" charset="0"/>
              </a:rPr>
              <a:t>Successful Approaches</a:t>
            </a:r>
          </a:p>
        </p:txBody>
      </p:sp>
    </p:spTree>
    <p:extLst>
      <p:ext uri="{BB962C8B-B14F-4D97-AF65-F5344CB8AC3E}">
        <p14:creationId xmlns:p14="http://schemas.microsoft.com/office/powerpoint/2010/main" val="87134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91139">
                                            <p:txEl>
                                              <p:pRg st="1" end="1"/>
                                            </p:txEl>
                                          </p:spTgt>
                                        </p:tgtEl>
                                        <p:attrNameLst>
                                          <p:attrName>style.color</p:attrName>
                                        </p:attrNameLst>
                                      </p:cBhvr>
                                      <p:to>
                                        <p:clrVal>
                                          <a:srgbClr val="002000"/>
                                        </p:clrVal>
                                      </p:to>
                                    </p:set>
                                    <p:set>
                                      <p:cBhvr>
                                        <p:cTn id="7" dur="500" fill="hold"/>
                                        <p:tgtEl>
                                          <p:spTgt spid="91139">
                                            <p:txEl>
                                              <p:pRg st="1" end="1"/>
                                            </p:txEl>
                                          </p:spTgt>
                                        </p:tgtEl>
                                        <p:attrNameLst>
                                          <p:attrName>fillcolor</p:attrName>
                                        </p:attrNameLst>
                                      </p:cBhvr>
                                      <p:to>
                                        <p:clrVal>
                                          <a:srgbClr val="002000"/>
                                        </p:clrVal>
                                      </p:to>
                                    </p:set>
                                    <p:set>
                                      <p:cBhvr>
                                        <p:cTn id="8" dur="500" fill="hold"/>
                                        <p:tgtEl>
                                          <p:spTgt spid="91139">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91139">
                                            <p:txEl>
                                              <p:pRg st="2" end="2"/>
                                            </p:txEl>
                                          </p:spTgt>
                                        </p:tgtEl>
                                        <p:attrNameLst>
                                          <p:attrName>style.color</p:attrName>
                                        </p:attrNameLst>
                                      </p:cBhvr>
                                      <p:to>
                                        <p:clrVal>
                                          <a:srgbClr val="002000"/>
                                        </p:clrVal>
                                      </p:to>
                                    </p:set>
                                    <p:set>
                                      <p:cBhvr>
                                        <p:cTn id="13" dur="500" fill="hold"/>
                                        <p:tgtEl>
                                          <p:spTgt spid="91139">
                                            <p:txEl>
                                              <p:pRg st="2" end="2"/>
                                            </p:txEl>
                                          </p:spTgt>
                                        </p:tgtEl>
                                        <p:attrNameLst>
                                          <p:attrName>fillcolor</p:attrName>
                                        </p:attrNameLst>
                                      </p:cBhvr>
                                      <p:to>
                                        <p:clrVal>
                                          <a:srgbClr val="002000"/>
                                        </p:clrVal>
                                      </p:to>
                                    </p:set>
                                    <p:set>
                                      <p:cBhvr>
                                        <p:cTn id="14" dur="500" fill="hold"/>
                                        <p:tgtEl>
                                          <p:spTgt spid="91139">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91139">
                                            <p:txEl>
                                              <p:pRg st="3" end="3"/>
                                            </p:txEl>
                                          </p:spTgt>
                                        </p:tgtEl>
                                        <p:attrNameLst>
                                          <p:attrName>style.color</p:attrName>
                                        </p:attrNameLst>
                                      </p:cBhvr>
                                      <p:to>
                                        <p:clrVal>
                                          <a:srgbClr val="002000"/>
                                        </p:clrVal>
                                      </p:to>
                                    </p:set>
                                    <p:set>
                                      <p:cBhvr>
                                        <p:cTn id="19" dur="500" fill="hold"/>
                                        <p:tgtEl>
                                          <p:spTgt spid="91139">
                                            <p:txEl>
                                              <p:pRg st="3" end="3"/>
                                            </p:txEl>
                                          </p:spTgt>
                                        </p:tgtEl>
                                        <p:attrNameLst>
                                          <p:attrName>fillcolor</p:attrName>
                                        </p:attrNameLst>
                                      </p:cBhvr>
                                      <p:to>
                                        <p:clrVal>
                                          <a:srgbClr val="002000"/>
                                        </p:clrVal>
                                      </p:to>
                                    </p:set>
                                    <p:set>
                                      <p:cBhvr>
                                        <p:cTn id="20" dur="500" fill="hold"/>
                                        <p:tgtEl>
                                          <p:spTgt spid="9113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66800" y="2057400"/>
            <a:ext cx="7162800" cy="44196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grpSp>
        <p:nvGrpSpPr>
          <p:cNvPr id="7171" name="Group 4"/>
          <p:cNvGrpSpPr>
            <a:grpSpLocks/>
          </p:cNvGrpSpPr>
          <p:nvPr/>
        </p:nvGrpSpPr>
        <p:grpSpPr bwMode="auto">
          <a:xfrm>
            <a:off x="1066800" y="2438400"/>
            <a:ext cx="7186613" cy="3781425"/>
            <a:chOff x="960" y="1296"/>
            <a:chExt cx="4527" cy="2382"/>
          </a:xfrm>
        </p:grpSpPr>
        <p:sp>
          <p:nvSpPr>
            <p:cNvPr id="7209" name="Line 5"/>
            <p:cNvSpPr>
              <a:spLocks noChangeShapeType="1"/>
            </p:cNvSpPr>
            <p:nvPr/>
          </p:nvSpPr>
          <p:spPr bwMode="auto">
            <a:xfrm>
              <a:off x="960" y="3678"/>
              <a:ext cx="4520"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Line 6"/>
            <p:cNvSpPr>
              <a:spLocks noChangeShapeType="1"/>
            </p:cNvSpPr>
            <p:nvPr/>
          </p:nvSpPr>
          <p:spPr bwMode="auto">
            <a:xfrm>
              <a:off x="1703" y="2983"/>
              <a:ext cx="482"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1" name="Line 7"/>
            <p:cNvSpPr>
              <a:spLocks noChangeShapeType="1"/>
            </p:cNvSpPr>
            <p:nvPr/>
          </p:nvSpPr>
          <p:spPr bwMode="auto">
            <a:xfrm>
              <a:off x="4176" y="2090"/>
              <a:ext cx="482"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2" name="Line 8"/>
            <p:cNvSpPr>
              <a:spLocks noChangeShapeType="1"/>
            </p:cNvSpPr>
            <p:nvPr/>
          </p:nvSpPr>
          <p:spPr bwMode="auto">
            <a:xfrm>
              <a:off x="2976" y="2735"/>
              <a:ext cx="482"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3" name="Line 9"/>
            <p:cNvSpPr>
              <a:spLocks noChangeShapeType="1"/>
            </p:cNvSpPr>
            <p:nvPr/>
          </p:nvSpPr>
          <p:spPr bwMode="auto">
            <a:xfrm>
              <a:off x="4512" y="3529"/>
              <a:ext cx="482"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Line 10"/>
            <p:cNvSpPr>
              <a:spLocks noChangeShapeType="1"/>
            </p:cNvSpPr>
            <p:nvPr/>
          </p:nvSpPr>
          <p:spPr bwMode="auto">
            <a:xfrm>
              <a:off x="2640" y="3281"/>
              <a:ext cx="2847"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Line 11"/>
            <p:cNvSpPr>
              <a:spLocks noChangeShapeType="1"/>
            </p:cNvSpPr>
            <p:nvPr/>
          </p:nvSpPr>
          <p:spPr bwMode="auto">
            <a:xfrm>
              <a:off x="1104" y="1891"/>
              <a:ext cx="1884"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6" name="Line 12"/>
            <p:cNvSpPr>
              <a:spLocks noChangeShapeType="1"/>
            </p:cNvSpPr>
            <p:nvPr/>
          </p:nvSpPr>
          <p:spPr bwMode="auto">
            <a:xfrm>
              <a:off x="1872" y="2437"/>
              <a:ext cx="2847"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7" name="Line 13"/>
            <p:cNvSpPr>
              <a:spLocks noChangeShapeType="1"/>
            </p:cNvSpPr>
            <p:nvPr/>
          </p:nvSpPr>
          <p:spPr bwMode="auto">
            <a:xfrm>
              <a:off x="1344" y="1296"/>
              <a:ext cx="4134"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8" name="Line 14"/>
            <p:cNvSpPr>
              <a:spLocks noChangeShapeType="1"/>
            </p:cNvSpPr>
            <p:nvPr/>
          </p:nvSpPr>
          <p:spPr bwMode="auto">
            <a:xfrm>
              <a:off x="2112" y="1593"/>
              <a:ext cx="482" cy="0"/>
            </a:xfrm>
            <a:prstGeom prst="line">
              <a:avLst/>
            </a:prstGeom>
            <a:noFill/>
            <a:ln w="762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1023" name="Text Box 15"/>
          <p:cNvSpPr txBox="1">
            <a:spLocks noChangeArrowheads="1"/>
          </p:cNvSpPr>
          <p:nvPr/>
        </p:nvSpPr>
        <p:spPr bwMode="auto">
          <a:xfrm>
            <a:off x="-94129" y="1742534"/>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400" dirty="0">
                <a:solidFill>
                  <a:schemeClr val="tx1"/>
                </a:solidFill>
              </a:rPr>
              <a:t>January 1, </a:t>
            </a:r>
            <a:r>
              <a:rPr lang="en-US" altLang="en-US" sz="1400" dirty="0" smtClean="0">
                <a:solidFill>
                  <a:schemeClr val="tx1"/>
                </a:solidFill>
              </a:rPr>
              <a:t>2016</a:t>
            </a:r>
            <a:endParaRPr lang="en-US" altLang="en-US" sz="1400" dirty="0">
              <a:solidFill>
                <a:schemeClr val="tx1"/>
              </a:solidFill>
            </a:endParaRPr>
          </a:p>
        </p:txBody>
      </p:sp>
      <p:sp>
        <p:nvSpPr>
          <p:cNvPr id="171024" name="Text Box 16"/>
          <p:cNvSpPr txBox="1">
            <a:spLocks noChangeArrowheads="1"/>
          </p:cNvSpPr>
          <p:nvPr/>
        </p:nvSpPr>
        <p:spPr bwMode="auto">
          <a:xfrm>
            <a:off x="7197923" y="1752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400" dirty="0">
                <a:solidFill>
                  <a:schemeClr val="tx1"/>
                </a:solidFill>
              </a:rPr>
              <a:t>January 1, </a:t>
            </a:r>
            <a:r>
              <a:rPr lang="en-US" altLang="en-US" sz="1400" dirty="0" smtClean="0">
                <a:solidFill>
                  <a:schemeClr val="tx1"/>
                </a:solidFill>
              </a:rPr>
              <a:t>2018</a:t>
            </a:r>
            <a:endParaRPr lang="en-US" altLang="en-US" sz="1400" dirty="0">
              <a:solidFill>
                <a:schemeClr val="tx1"/>
              </a:solidFill>
            </a:endParaRPr>
          </a:p>
        </p:txBody>
      </p:sp>
      <p:sp>
        <p:nvSpPr>
          <p:cNvPr id="171027" name="Text Box 19"/>
          <p:cNvSpPr txBox="1">
            <a:spLocks noChangeArrowheads="1"/>
          </p:cNvSpPr>
          <p:nvPr/>
        </p:nvSpPr>
        <p:spPr bwMode="auto">
          <a:xfrm>
            <a:off x="3758901" y="1720404"/>
            <a:ext cx="14959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US" altLang="en-US" sz="1400" dirty="0" smtClean="0">
                <a:solidFill>
                  <a:schemeClr val="tx1"/>
                </a:solidFill>
              </a:rPr>
              <a:t>January </a:t>
            </a:r>
            <a:r>
              <a:rPr lang="en-US" altLang="en-US" sz="1400" dirty="0">
                <a:solidFill>
                  <a:schemeClr val="tx1"/>
                </a:solidFill>
              </a:rPr>
              <a:t>1, </a:t>
            </a:r>
            <a:r>
              <a:rPr lang="en-US" altLang="en-US" sz="1400" dirty="0" smtClean="0">
                <a:solidFill>
                  <a:schemeClr val="tx1"/>
                </a:solidFill>
              </a:rPr>
              <a:t>2017</a:t>
            </a:r>
            <a:endParaRPr lang="en-US" altLang="en-US" sz="1400" dirty="0">
              <a:solidFill>
                <a:schemeClr val="tx1"/>
              </a:solidFill>
            </a:endParaRPr>
          </a:p>
        </p:txBody>
      </p:sp>
      <p:sp>
        <p:nvSpPr>
          <p:cNvPr id="171028" name="Text Box 20"/>
          <p:cNvSpPr txBox="1">
            <a:spLocks noChangeArrowheads="1"/>
          </p:cNvSpPr>
          <p:nvPr/>
        </p:nvSpPr>
        <p:spPr bwMode="auto">
          <a:xfrm>
            <a:off x="1524000" y="21336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1</a:t>
            </a:r>
          </a:p>
        </p:txBody>
      </p:sp>
      <p:sp>
        <p:nvSpPr>
          <p:cNvPr id="7177" name="Text Box 21"/>
          <p:cNvSpPr txBox="1">
            <a:spLocks noChangeArrowheads="1"/>
          </p:cNvSpPr>
          <p:nvPr/>
        </p:nvSpPr>
        <p:spPr bwMode="auto">
          <a:xfrm>
            <a:off x="2743200" y="26670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2</a:t>
            </a:r>
          </a:p>
        </p:txBody>
      </p:sp>
      <p:sp>
        <p:nvSpPr>
          <p:cNvPr id="7178" name="Text Box 22"/>
          <p:cNvSpPr txBox="1">
            <a:spLocks noChangeArrowheads="1"/>
          </p:cNvSpPr>
          <p:nvPr/>
        </p:nvSpPr>
        <p:spPr bwMode="auto">
          <a:xfrm>
            <a:off x="914400" y="31242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3</a:t>
            </a:r>
          </a:p>
        </p:txBody>
      </p:sp>
      <p:sp>
        <p:nvSpPr>
          <p:cNvPr id="7179" name="Text Box 23"/>
          <p:cNvSpPr txBox="1">
            <a:spLocks noChangeArrowheads="1"/>
          </p:cNvSpPr>
          <p:nvPr/>
        </p:nvSpPr>
        <p:spPr bwMode="auto">
          <a:xfrm>
            <a:off x="6019800" y="34290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4</a:t>
            </a:r>
          </a:p>
        </p:txBody>
      </p:sp>
      <p:sp>
        <p:nvSpPr>
          <p:cNvPr id="171032" name="Text Box 24"/>
          <p:cNvSpPr txBox="1">
            <a:spLocks noChangeArrowheads="1"/>
          </p:cNvSpPr>
          <p:nvPr/>
        </p:nvSpPr>
        <p:spPr bwMode="auto">
          <a:xfrm>
            <a:off x="2438400" y="3962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5</a:t>
            </a:r>
          </a:p>
        </p:txBody>
      </p:sp>
      <p:sp>
        <p:nvSpPr>
          <p:cNvPr id="171033" name="Text Box 25"/>
          <p:cNvSpPr txBox="1">
            <a:spLocks noChangeArrowheads="1"/>
          </p:cNvSpPr>
          <p:nvPr/>
        </p:nvSpPr>
        <p:spPr bwMode="auto">
          <a:xfrm>
            <a:off x="4191000" y="44196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6</a:t>
            </a:r>
          </a:p>
        </p:txBody>
      </p:sp>
      <p:sp>
        <p:nvSpPr>
          <p:cNvPr id="7182" name="Text Box 26"/>
          <p:cNvSpPr txBox="1">
            <a:spLocks noChangeArrowheads="1"/>
          </p:cNvSpPr>
          <p:nvPr/>
        </p:nvSpPr>
        <p:spPr bwMode="auto">
          <a:xfrm>
            <a:off x="2133600" y="48006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7</a:t>
            </a:r>
          </a:p>
        </p:txBody>
      </p:sp>
      <p:sp>
        <p:nvSpPr>
          <p:cNvPr id="171035" name="Text Box 27"/>
          <p:cNvSpPr txBox="1">
            <a:spLocks noChangeArrowheads="1"/>
          </p:cNvSpPr>
          <p:nvPr/>
        </p:nvSpPr>
        <p:spPr bwMode="auto">
          <a:xfrm>
            <a:off x="3657600" y="5257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8</a:t>
            </a:r>
          </a:p>
        </p:txBody>
      </p:sp>
      <p:sp>
        <p:nvSpPr>
          <p:cNvPr id="7184" name="Text Box 28"/>
          <p:cNvSpPr txBox="1">
            <a:spLocks noChangeArrowheads="1"/>
          </p:cNvSpPr>
          <p:nvPr/>
        </p:nvSpPr>
        <p:spPr bwMode="auto">
          <a:xfrm>
            <a:off x="6553200" y="57150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9</a:t>
            </a:r>
          </a:p>
        </p:txBody>
      </p:sp>
      <p:sp>
        <p:nvSpPr>
          <p:cNvPr id="171037" name="Text Box 29"/>
          <p:cNvSpPr txBox="1">
            <a:spLocks noChangeArrowheads="1"/>
          </p:cNvSpPr>
          <p:nvPr/>
        </p:nvSpPr>
        <p:spPr bwMode="auto">
          <a:xfrm>
            <a:off x="990600" y="59436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US" altLang="en-US" sz="1200" b="0">
                <a:solidFill>
                  <a:schemeClr val="tx1"/>
                </a:solidFill>
              </a:rPr>
              <a:t>Child 10</a:t>
            </a:r>
          </a:p>
        </p:txBody>
      </p:sp>
      <p:pic>
        <p:nvPicPr>
          <p:cNvPr id="7186" name="Picture 40"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098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9" name="Picture 41"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1242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42"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43"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9624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44"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8768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5"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4290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46"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6388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47"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4958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48"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3340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57" name="Picture 49" descr="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943600"/>
            <a:ext cx="21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58" name="AutoShape 50"/>
          <p:cNvSpPr>
            <a:spLocks noChangeArrowheads="1"/>
          </p:cNvSpPr>
          <p:nvPr/>
        </p:nvSpPr>
        <p:spPr bwMode="auto">
          <a:xfrm>
            <a:off x="3657600" y="2743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59" name="AutoShape 51"/>
          <p:cNvSpPr>
            <a:spLocks noChangeArrowheads="1"/>
          </p:cNvSpPr>
          <p:nvPr/>
        </p:nvSpPr>
        <p:spPr bwMode="auto">
          <a:xfrm>
            <a:off x="4267200" y="32004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0" name="AutoShape 52"/>
          <p:cNvSpPr>
            <a:spLocks noChangeArrowheads="1"/>
          </p:cNvSpPr>
          <p:nvPr/>
        </p:nvSpPr>
        <p:spPr bwMode="auto">
          <a:xfrm>
            <a:off x="6858000" y="3505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1" name="AutoShape 53"/>
          <p:cNvSpPr>
            <a:spLocks noChangeArrowheads="1"/>
          </p:cNvSpPr>
          <p:nvPr/>
        </p:nvSpPr>
        <p:spPr bwMode="auto">
          <a:xfrm>
            <a:off x="5029200" y="4572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2" name="AutoShape 54"/>
          <p:cNvSpPr>
            <a:spLocks noChangeArrowheads="1"/>
          </p:cNvSpPr>
          <p:nvPr/>
        </p:nvSpPr>
        <p:spPr bwMode="auto">
          <a:xfrm>
            <a:off x="7010400" y="4114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3" name="AutoShape 55"/>
          <p:cNvSpPr>
            <a:spLocks noChangeArrowheads="1"/>
          </p:cNvSpPr>
          <p:nvPr/>
        </p:nvSpPr>
        <p:spPr bwMode="auto">
          <a:xfrm>
            <a:off x="2971800" y="4953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4" name="AutoShape 56"/>
          <p:cNvSpPr>
            <a:spLocks noChangeArrowheads="1"/>
          </p:cNvSpPr>
          <p:nvPr/>
        </p:nvSpPr>
        <p:spPr bwMode="auto">
          <a:xfrm>
            <a:off x="7467600" y="5791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7203" name="Rectangle 74"/>
          <p:cNvSpPr>
            <a:spLocks noChangeArrowheads="1"/>
          </p:cNvSpPr>
          <p:nvPr/>
        </p:nvSpPr>
        <p:spPr bwMode="auto">
          <a:xfrm>
            <a:off x="1066800" y="3352800"/>
            <a:ext cx="3200400" cy="76200"/>
          </a:xfrm>
          <a:prstGeom prst="rect">
            <a:avLst/>
          </a:prstGeom>
          <a:solidFill>
            <a:srgbClr val="6600FF"/>
          </a:solidFill>
          <a:ln w="12700">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83" name="Rectangle 75"/>
          <p:cNvSpPr>
            <a:spLocks noChangeArrowheads="1"/>
          </p:cNvSpPr>
          <p:nvPr/>
        </p:nvSpPr>
        <p:spPr bwMode="auto">
          <a:xfrm>
            <a:off x="990600" y="3124200"/>
            <a:ext cx="3429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84" name="Rectangle 76"/>
          <p:cNvSpPr>
            <a:spLocks noChangeArrowheads="1"/>
          </p:cNvSpPr>
          <p:nvPr/>
        </p:nvSpPr>
        <p:spPr bwMode="auto">
          <a:xfrm>
            <a:off x="990600" y="6096000"/>
            <a:ext cx="72390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85" name="Rectangle 77"/>
          <p:cNvSpPr>
            <a:spLocks noChangeArrowheads="1"/>
          </p:cNvSpPr>
          <p:nvPr/>
        </p:nvSpPr>
        <p:spPr bwMode="auto">
          <a:xfrm>
            <a:off x="1066800" y="5943600"/>
            <a:ext cx="685800" cy="228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65" name="Rectangle 57"/>
          <p:cNvSpPr>
            <a:spLocks noChangeArrowheads="1"/>
          </p:cNvSpPr>
          <p:nvPr/>
        </p:nvSpPr>
        <p:spPr bwMode="auto">
          <a:xfrm>
            <a:off x="990600" y="2057400"/>
            <a:ext cx="76200" cy="4419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171011" name="Rectangle 3"/>
          <p:cNvSpPr>
            <a:spLocks noChangeArrowheads="1"/>
          </p:cNvSpPr>
          <p:nvPr/>
        </p:nvSpPr>
        <p:spPr bwMode="auto">
          <a:xfrm>
            <a:off x="4572000" y="2057400"/>
            <a:ext cx="76200" cy="4419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en-US" altLang="en-US" sz="2200">
              <a:solidFill>
                <a:schemeClr val="tx1"/>
              </a:solidFill>
              <a:latin typeface="Arial" panose="020B0604020202020204" pitchFamily="34" charset="0"/>
            </a:endParaRPr>
          </a:p>
        </p:txBody>
      </p:sp>
      <p:sp>
        <p:nvSpPr>
          <p:cNvPr id="52" name="Text Box 2"/>
          <p:cNvSpPr txBox="1">
            <a:spLocks noChangeArrowheads="1"/>
          </p:cNvSpPr>
          <p:nvPr/>
        </p:nvSpPr>
        <p:spPr bwMode="auto">
          <a:xfrm>
            <a:off x="762000" y="279648"/>
            <a:ext cx="761619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defRPr/>
            </a:pPr>
            <a:r>
              <a:rPr lang="en-US" sz="3200" dirty="0">
                <a:solidFill>
                  <a:srgbClr val="FFFF00"/>
                </a:solidFill>
                <a:latin typeface="+mj-lt"/>
                <a:cs typeface="Arial" charset="0"/>
              </a:rPr>
              <a:t>Key Concepts:</a:t>
            </a:r>
          </a:p>
          <a:p>
            <a:pPr algn="ctr" eaLnBrk="1" hangingPunct="1">
              <a:defRPr/>
            </a:pPr>
            <a:r>
              <a:rPr lang="en-US" sz="3200" i="1" dirty="0" smtClean="0">
                <a:solidFill>
                  <a:srgbClr val="FFFF00"/>
                </a:solidFill>
                <a:latin typeface="+mn-lt"/>
                <a:cs typeface="Arial" charset="0"/>
              </a:rPr>
              <a:t>Different Views of Longitudinal Data</a:t>
            </a:r>
          </a:p>
        </p:txBody>
      </p:sp>
    </p:spTree>
    <p:extLst>
      <p:ext uri="{BB962C8B-B14F-4D97-AF65-F5344CB8AC3E}">
        <p14:creationId xmlns:p14="http://schemas.microsoft.com/office/powerpoint/2010/main" val="1351949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23"/>
                                        </p:tgtEl>
                                        <p:attrNameLst>
                                          <p:attrName>style.visibility</p:attrName>
                                        </p:attrNameLst>
                                      </p:cBhvr>
                                      <p:to>
                                        <p:strVal val="visible"/>
                                      </p:to>
                                    </p:set>
                                    <p:animEffect transition="in" filter="blinds(horizontal)">
                                      <p:cBhvr>
                                        <p:cTn id="7" dur="500"/>
                                        <p:tgtEl>
                                          <p:spTgt spid="171023"/>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1027"/>
                                        </p:tgtEl>
                                        <p:attrNameLst>
                                          <p:attrName>style.visibility</p:attrName>
                                        </p:attrNameLst>
                                      </p:cBhvr>
                                      <p:to>
                                        <p:strVal val="visible"/>
                                      </p:to>
                                    </p:set>
                                    <p:animEffect transition="in" filter="blinds(horizontal)">
                                      <p:cBhvr>
                                        <p:cTn id="11" dur="500"/>
                                        <p:tgtEl>
                                          <p:spTgt spid="171027"/>
                                        </p:tgtEl>
                                      </p:cBhvr>
                                    </p:animEffect>
                                  </p:childTnLst>
                                </p:cTn>
                              </p:par>
                            </p:childTnLst>
                          </p:cTn>
                        </p:par>
                        <p:par>
                          <p:cTn id="12" fill="hold" nodeType="with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1024"/>
                                        </p:tgtEl>
                                        <p:attrNameLst>
                                          <p:attrName>style.visibility</p:attrName>
                                        </p:attrNameLst>
                                      </p:cBhvr>
                                      <p:to>
                                        <p:strVal val="visible"/>
                                      </p:to>
                                    </p:set>
                                    <p:animEffect transition="in" filter="blinds(horizontal)">
                                      <p:cBhvr>
                                        <p:cTn id="15" dur="500"/>
                                        <p:tgtEl>
                                          <p:spTgt spid="1710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71011"/>
                                        </p:tgtEl>
                                        <p:attrNameLst>
                                          <p:attrName>style.visibility</p:attrName>
                                        </p:attrNameLst>
                                      </p:cBhvr>
                                      <p:to>
                                        <p:strVal val="visible"/>
                                      </p:to>
                                    </p:set>
                                    <p:anim calcmode="lin" valueType="num">
                                      <p:cBhvr additive="base">
                                        <p:cTn id="20" dur="2000" fill="hold"/>
                                        <p:tgtEl>
                                          <p:spTgt spid="171011"/>
                                        </p:tgtEl>
                                        <p:attrNameLst>
                                          <p:attrName>ppt_x</p:attrName>
                                        </p:attrNameLst>
                                      </p:cBhvr>
                                      <p:tavLst>
                                        <p:tav tm="0">
                                          <p:val>
                                            <p:strVal val="#ppt_x"/>
                                          </p:val>
                                        </p:tav>
                                        <p:tav tm="100000">
                                          <p:val>
                                            <p:strVal val="#ppt_x"/>
                                          </p:val>
                                        </p:tav>
                                      </p:tavLst>
                                    </p:anim>
                                    <p:anim calcmode="lin" valueType="num">
                                      <p:cBhvr additive="base">
                                        <p:cTn id="21" dur="2000" fill="hold"/>
                                        <p:tgtEl>
                                          <p:spTgt spid="171011"/>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grpId="0" nodeType="clickEffect">
                                  <p:stCondLst>
                                    <p:cond delay="0"/>
                                  </p:stCondLst>
                                  <p:iterate type="lt">
                                    <p:tmPct val="0"/>
                                  </p:iterate>
                                  <p:childTnLst>
                                    <p:animRot by="21600000">
                                      <p:cBhvr>
                                        <p:cTn id="25" dur="500" fill="hold"/>
                                        <p:tgtEl>
                                          <p:spTgt spid="171028">
                                            <p:txEl>
                                              <p:pRg st="0" end="0"/>
                                            </p:txEl>
                                          </p:spTgt>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grpId="0" nodeType="clickEffect">
                                  <p:stCondLst>
                                    <p:cond delay="0"/>
                                  </p:stCondLst>
                                  <p:iterate type="lt">
                                    <p:tmPct val="0"/>
                                  </p:iterate>
                                  <p:childTnLst>
                                    <p:animRot by="21600000">
                                      <p:cBhvr>
                                        <p:cTn id="29" dur="500" fill="hold"/>
                                        <p:tgtEl>
                                          <p:spTgt spid="171032"/>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mph" presetSubtype="0" fill="hold" grpId="0" nodeType="clickEffect">
                                  <p:stCondLst>
                                    <p:cond delay="0"/>
                                  </p:stCondLst>
                                  <p:iterate type="lt">
                                    <p:tmPct val="0"/>
                                  </p:iterate>
                                  <p:childTnLst>
                                    <p:animRot by="21600000">
                                      <p:cBhvr>
                                        <p:cTn id="33" dur="500" fill="hold"/>
                                        <p:tgtEl>
                                          <p:spTgt spid="171033"/>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mph" presetSubtype="0" fill="hold" grpId="0" nodeType="clickEffect">
                                  <p:stCondLst>
                                    <p:cond delay="0"/>
                                  </p:stCondLst>
                                  <p:iterate type="lt">
                                    <p:tmPct val="0"/>
                                  </p:iterate>
                                  <p:childTnLst>
                                    <p:animRot by="21600000">
                                      <p:cBhvr>
                                        <p:cTn id="37" dur="500" fill="hold"/>
                                        <p:tgtEl>
                                          <p:spTgt spid="171035"/>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mph" presetSubtype="0" fill="hold" grpId="0" nodeType="clickEffect">
                                  <p:stCondLst>
                                    <p:cond delay="0"/>
                                  </p:stCondLst>
                                  <p:iterate type="lt">
                                    <p:tmPct val="0"/>
                                  </p:iterate>
                                  <p:childTnLst>
                                    <p:animRot by="21600000">
                                      <p:cBhvr>
                                        <p:cTn id="41" dur="500" fill="hold"/>
                                        <p:tgtEl>
                                          <p:spTgt spid="171037"/>
                                        </p:tgtEl>
                                        <p:attrNameLst>
                                          <p:attrName>r</p:attrName>
                                        </p:attrNameLst>
                                      </p:cBhvr>
                                    </p:animRo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 fill="hold" grpId="1" nodeType="clickEffect">
                                  <p:stCondLst>
                                    <p:cond delay="0"/>
                                  </p:stCondLst>
                                  <p:childTnLst>
                                    <p:set>
                                      <p:cBhvr>
                                        <p:cTn id="45" dur="1" fill="hold">
                                          <p:stCondLst>
                                            <p:cond delay="0"/>
                                          </p:stCondLst>
                                        </p:cTn>
                                        <p:tgtEl>
                                          <p:spTgt spid="171011"/>
                                        </p:tgtEl>
                                        <p:attrNameLst>
                                          <p:attrName>style.visibility</p:attrName>
                                        </p:attrNameLst>
                                      </p:cBhvr>
                                      <p:to>
                                        <p:strVal val="visible"/>
                                      </p:to>
                                    </p:set>
                                    <p:anim calcmode="lin" valueType="num">
                                      <p:cBhvr additive="base">
                                        <p:cTn id="46" dur="1000" fill="hold"/>
                                        <p:tgtEl>
                                          <p:spTgt spid="171011"/>
                                        </p:tgtEl>
                                        <p:attrNameLst>
                                          <p:attrName>ppt_x</p:attrName>
                                        </p:attrNameLst>
                                      </p:cBhvr>
                                      <p:tavLst>
                                        <p:tav tm="0">
                                          <p:val>
                                            <p:strVal val="#ppt_x"/>
                                          </p:val>
                                        </p:tav>
                                        <p:tav tm="100000">
                                          <p:val>
                                            <p:strVal val="#ppt_x"/>
                                          </p:val>
                                        </p:tav>
                                      </p:tavLst>
                                    </p:anim>
                                    <p:anim calcmode="lin" valueType="num">
                                      <p:cBhvr additive="base">
                                        <p:cTn id="47" dur="1000" fill="hold"/>
                                        <p:tgtEl>
                                          <p:spTgt spid="171011"/>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1058"/>
                                        </p:tgtEl>
                                        <p:attrNameLst>
                                          <p:attrName>style.visibility</p:attrName>
                                        </p:attrNameLst>
                                      </p:cBhvr>
                                      <p:to>
                                        <p:strVal val="visible"/>
                                      </p:to>
                                    </p:set>
                                    <p:anim calcmode="lin" valueType="num">
                                      <p:cBhvr additive="base">
                                        <p:cTn id="52" dur="500" fill="hold"/>
                                        <p:tgtEl>
                                          <p:spTgt spid="171058"/>
                                        </p:tgtEl>
                                        <p:attrNameLst>
                                          <p:attrName>ppt_x</p:attrName>
                                        </p:attrNameLst>
                                      </p:cBhvr>
                                      <p:tavLst>
                                        <p:tav tm="0">
                                          <p:val>
                                            <p:strVal val="#ppt_x"/>
                                          </p:val>
                                        </p:tav>
                                        <p:tav tm="100000">
                                          <p:val>
                                            <p:strVal val="#ppt_x"/>
                                          </p:val>
                                        </p:tav>
                                      </p:tavLst>
                                    </p:anim>
                                    <p:anim calcmode="lin" valueType="num">
                                      <p:cBhvr additive="base">
                                        <p:cTn id="53" dur="500" fill="hold"/>
                                        <p:tgtEl>
                                          <p:spTgt spid="171058"/>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71059"/>
                                        </p:tgtEl>
                                        <p:attrNameLst>
                                          <p:attrName>style.visibility</p:attrName>
                                        </p:attrNameLst>
                                      </p:cBhvr>
                                      <p:to>
                                        <p:strVal val="visible"/>
                                      </p:to>
                                    </p:set>
                                    <p:anim calcmode="lin" valueType="num">
                                      <p:cBhvr additive="base">
                                        <p:cTn id="57" dur="500" fill="hold"/>
                                        <p:tgtEl>
                                          <p:spTgt spid="171059"/>
                                        </p:tgtEl>
                                        <p:attrNameLst>
                                          <p:attrName>ppt_x</p:attrName>
                                        </p:attrNameLst>
                                      </p:cBhvr>
                                      <p:tavLst>
                                        <p:tav tm="0">
                                          <p:val>
                                            <p:strVal val="#ppt_x"/>
                                          </p:val>
                                        </p:tav>
                                        <p:tav tm="100000">
                                          <p:val>
                                            <p:strVal val="#ppt_x"/>
                                          </p:val>
                                        </p:tav>
                                      </p:tavLst>
                                    </p:anim>
                                    <p:anim calcmode="lin" valueType="num">
                                      <p:cBhvr additive="base">
                                        <p:cTn id="58" dur="500" fill="hold"/>
                                        <p:tgtEl>
                                          <p:spTgt spid="171059"/>
                                        </p:tgtEl>
                                        <p:attrNameLst>
                                          <p:attrName>ppt_y</p:attrName>
                                        </p:attrNameLst>
                                      </p:cBhvr>
                                      <p:tavLst>
                                        <p:tav tm="0">
                                          <p:val>
                                            <p:strVal val="1+#ppt_h/2"/>
                                          </p:val>
                                        </p:tav>
                                        <p:tav tm="100000">
                                          <p:val>
                                            <p:strVal val="#ppt_y"/>
                                          </p:val>
                                        </p:tav>
                                      </p:tavLst>
                                    </p:anim>
                                  </p:childTnLst>
                                </p:cTn>
                              </p:par>
                            </p:childTnLst>
                          </p:cTn>
                        </p:par>
                        <p:par>
                          <p:cTn id="59" fill="hold" nodeType="withGroup">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171060"/>
                                        </p:tgtEl>
                                        <p:attrNameLst>
                                          <p:attrName>style.visibility</p:attrName>
                                        </p:attrNameLst>
                                      </p:cBhvr>
                                      <p:to>
                                        <p:strVal val="visible"/>
                                      </p:to>
                                    </p:set>
                                    <p:anim calcmode="lin" valueType="num">
                                      <p:cBhvr additive="base">
                                        <p:cTn id="62" dur="500" fill="hold"/>
                                        <p:tgtEl>
                                          <p:spTgt spid="171060"/>
                                        </p:tgtEl>
                                        <p:attrNameLst>
                                          <p:attrName>ppt_x</p:attrName>
                                        </p:attrNameLst>
                                      </p:cBhvr>
                                      <p:tavLst>
                                        <p:tav tm="0">
                                          <p:val>
                                            <p:strVal val="#ppt_x"/>
                                          </p:val>
                                        </p:tav>
                                        <p:tav tm="100000">
                                          <p:val>
                                            <p:strVal val="#ppt_x"/>
                                          </p:val>
                                        </p:tav>
                                      </p:tavLst>
                                    </p:anim>
                                    <p:anim calcmode="lin" valueType="num">
                                      <p:cBhvr additive="base">
                                        <p:cTn id="63" dur="500" fill="hold"/>
                                        <p:tgtEl>
                                          <p:spTgt spid="171060"/>
                                        </p:tgtEl>
                                        <p:attrNameLst>
                                          <p:attrName>ppt_y</p:attrName>
                                        </p:attrNameLst>
                                      </p:cBhvr>
                                      <p:tavLst>
                                        <p:tav tm="0">
                                          <p:val>
                                            <p:strVal val="1+#ppt_h/2"/>
                                          </p:val>
                                        </p:tav>
                                        <p:tav tm="100000">
                                          <p:val>
                                            <p:strVal val="#ppt_y"/>
                                          </p:val>
                                        </p:tav>
                                      </p:tavLst>
                                    </p:anim>
                                  </p:childTnLst>
                                </p:cTn>
                              </p:par>
                            </p:childTnLst>
                          </p:cTn>
                        </p:par>
                        <p:par>
                          <p:cTn id="64" fill="hold" nodeType="withGroup">
                            <p:stCondLst>
                              <p:cond delay="1500"/>
                            </p:stCondLst>
                            <p:childTnLst>
                              <p:par>
                                <p:cTn id="65" presetID="2" presetClass="entr" presetSubtype="4" fill="hold" grpId="0" nodeType="afterEffect">
                                  <p:stCondLst>
                                    <p:cond delay="0"/>
                                  </p:stCondLst>
                                  <p:childTnLst>
                                    <p:set>
                                      <p:cBhvr>
                                        <p:cTn id="66" dur="1" fill="hold">
                                          <p:stCondLst>
                                            <p:cond delay="0"/>
                                          </p:stCondLst>
                                        </p:cTn>
                                        <p:tgtEl>
                                          <p:spTgt spid="171062"/>
                                        </p:tgtEl>
                                        <p:attrNameLst>
                                          <p:attrName>style.visibility</p:attrName>
                                        </p:attrNameLst>
                                      </p:cBhvr>
                                      <p:to>
                                        <p:strVal val="visible"/>
                                      </p:to>
                                    </p:set>
                                    <p:anim calcmode="lin" valueType="num">
                                      <p:cBhvr additive="base">
                                        <p:cTn id="67" dur="500" fill="hold"/>
                                        <p:tgtEl>
                                          <p:spTgt spid="171062"/>
                                        </p:tgtEl>
                                        <p:attrNameLst>
                                          <p:attrName>ppt_x</p:attrName>
                                        </p:attrNameLst>
                                      </p:cBhvr>
                                      <p:tavLst>
                                        <p:tav tm="0">
                                          <p:val>
                                            <p:strVal val="#ppt_x"/>
                                          </p:val>
                                        </p:tav>
                                        <p:tav tm="100000">
                                          <p:val>
                                            <p:strVal val="#ppt_x"/>
                                          </p:val>
                                        </p:tav>
                                      </p:tavLst>
                                    </p:anim>
                                    <p:anim calcmode="lin" valueType="num">
                                      <p:cBhvr additive="base">
                                        <p:cTn id="68" dur="500" fill="hold"/>
                                        <p:tgtEl>
                                          <p:spTgt spid="171062"/>
                                        </p:tgtEl>
                                        <p:attrNameLst>
                                          <p:attrName>ppt_y</p:attrName>
                                        </p:attrNameLst>
                                      </p:cBhvr>
                                      <p:tavLst>
                                        <p:tav tm="0">
                                          <p:val>
                                            <p:strVal val="1+#ppt_h/2"/>
                                          </p:val>
                                        </p:tav>
                                        <p:tav tm="100000">
                                          <p:val>
                                            <p:strVal val="#ppt_y"/>
                                          </p:val>
                                        </p:tav>
                                      </p:tavLst>
                                    </p:anim>
                                  </p:childTnLst>
                                </p:cTn>
                              </p:par>
                            </p:childTnLst>
                          </p:cTn>
                        </p:par>
                        <p:par>
                          <p:cTn id="69" fill="hold" nodeType="withGroup">
                            <p:stCondLst>
                              <p:cond delay="2000"/>
                            </p:stCondLst>
                            <p:childTnLst>
                              <p:par>
                                <p:cTn id="70" presetID="2" presetClass="entr" presetSubtype="4" fill="hold" grpId="0" nodeType="afterEffect">
                                  <p:stCondLst>
                                    <p:cond delay="0"/>
                                  </p:stCondLst>
                                  <p:childTnLst>
                                    <p:set>
                                      <p:cBhvr>
                                        <p:cTn id="71" dur="1" fill="hold">
                                          <p:stCondLst>
                                            <p:cond delay="0"/>
                                          </p:stCondLst>
                                        </p:cTn>
                                        <p:tgtEl>
                                          <p:spTgt spid="171061"/>
                                        </p:tgtEl>
                                        <p:attrNameLst>
                                          <p:attrName>style.visibility</p:attrName>
                                        </p:attrNameLst>
                                      </p:cBhvr>
                                      <p:to>
                                        <p:strVal val="visible"/>
                                      </p:to>
                                    </p:set>
                                    <p:anim calcmode="lin" valueType="num">
                                      <p:cBhvr additive="base">
                                        <p:cTn id="72" dur="500" fill="hold"/>
                                        <p:tgtEl>
                                          <p:spTgt spid="171061"/>
                                        </p:tgtEl>
                                        <p:attrNameLst>
                                          <p:attrName>ppt_x</p:attrName>
                                        </p:attrNameLst>
                                      </p:cBhvr>
                                      <p:tavLst>
                                        <p:tav tm="0">
                                          <p:val>
                                            <p:strVal val="#ppt_x"/>
                                          </p:val>
                                        </p:tav>
                                        <p:tav tm="100000">
                                          <p:val>
                                            <p:strVal val="#ppt_x"/>
                                          </p:val>
                                        </p:tav>
                                      </p:tavLst>
                                    </p:anim>
                                    <p:anim calcmode="lin" valueType="num">
                                      <p:cBhvr additive="base">
                                        <p:cTn id="73" dur="500" fill="hold"/>
                                        <p:tgtEl>
                                          <p:spTgt spid="171061"/>
                                        </p:tgtEl>
                                        <p:attrNameLst>
                                          <p:attrName>ppt_y</p:attrName>
                                        </p:attrNameLst>
                                      </p:cBhvr>
                                      <p:tavLst>
                                        <p:tav tm="0">
                                          <p:val>
                                            <p:strVal val="1+#ppt_h/2"/>
                                          </p:val>
                                        </p:tav>
                                        <p:tav tm="100000">
                                          <p:val>
                                            <p:strVal val="#ppt_y"/>
                                          </p:val>
                                        </p:tav>
                                      </p:tavLst>
                                    </p:anim>
                                  </p:childTnLst>
                                </p:cTn>
                              </p:par>
                            </p:childTnLst>
                          </p:cTn>
                        </p:par>
                        <p:par>
                          <p:cTn id="74" fill="hold" nodeType="withGroup">
                            <p:stCondLst>
                              <p:cond delay="2500"/>
                            </p:stCondLst>
                            <p:childTnLst>
                              <p:par>
                                <p:cTn id="75" presetID="2" presetClass="entr" presetSubtype="4" fill="hold" grpId="0" nodeType="afterEffect">
                                  <p:stCondLst>
                                    <p:cond delay="0"/>
                                  </p:stCondLst>
                                  <p:childTnLst>
                                    <p:set>
                                      <p:cBhvr>
                                        <p:cTn id="76" dur="1" fill="hold">
                                          <p:stCondLst>
                                            <p:cond delay="0"/>
                                          </p:stCondLst>
                                        </p:cTn>
                                        <p:tgtEl>
                                          <p:spTgt spid="171063"/>
                                        </p:tgtEl>
                                        <p:attrNameLst>
                                          <p:attrName>style.visibility</p:attrName>
                                        </p:attrNameLst>
                                      </p:cBhvr>
                                      <p:to>
                                        <p:strVal val="visible"/>
                                      </p:to>
                                    </p:set>
                                    <p:anim calcmode="lin" valueType="num">
                                      <p:cBhvr additive="base">
                                        <p:cTn id="77" dur="500" fill="hold"/>
                                        <p:tgtEl>
                                          <p:spTgt spid="171063"/>
                                        </p:tgtEl>
                                        <p:attrNameLst>
                                          <p:attrName>ppt_x</p:attrName>
                                        </p:attrNameLst>
                                      </p:cBhvr>
                                      <p:tavLst>
                                        <p:tav tm="0">
                                          <p:val>
                                            <p:strVal val="#ppt_x"/>
                                          </p:val>
                                        </p:tav>
                                        <p:tav tm="100000">
                                          <p:val>
                                            <p:strVal val="#ppt_x"/>
                                          </p:val>
                                        </p:tav>
                                      </p:tavLst>
                                    </p:anim>
                                    <p:anim calcmode="lin" valueType="num">
                                      <p:cBhvr additive="base">
                                        <p:cTn id="78" dur="500" fill="hold"/>
                                        <p:tgtEl>
                                          <p:spTgt spid="171063"/>
                                        </p:tgtEl>
                                        <p:attrNameLst>
                                          <p:attrName>ppt_y</p:attrName>
                                        </p:attrNameLst>
                                      </p:cBhvr>
                                      <p:tavLst>
                                        <p:tav tm="0">
                                          <p:val>
                                            <p:strVal val="1+#ppt_h/2"/>
                                          </p:val>
                                        </p:tav>
                                        <p:tav tm="100000">
                                          <p:val>
                                            <p:strVal val="#ppt_y"/>
                                          </p:val>
                                        </p:tav>
                                      </p:tavLst>
                                    </p:anim>
                                  </p:childTnLst>
                                </p:cTn>
                              </p:par>
                            </p:childTnLst>
                          </p:cTn>
                        </p:par>
                        <p:par>
                          <p:cTn id="79" fill="hold" nodeType="withGroup">
                            <p:stCondLst>
                              <p:cond delay="3000"/>
                            </p:stCondLst>
                            <p:childTnLst>
                              <p:par>
                                <p:cTn id="80" presetID="2" presetClass="entr" presetSubtype="4" fill="hold" grpId="0" nodeType="afterEffect">
                                  <p:stCondLst>
                                    <p:cond delay="0"/>
                                  </p:stCondLst>
                                  <p:childTnLst>
                                    <p:set>
                                      <p:cBhvr>
                                        <p:cTn id="81" dur="1" fill="hold">
                                          <p:stCondLst>
                                            <p:cond delay="0"/>
                                          </p:stCondLst>
                                        </p:cTn>
                                        <p:tgtEl>
                                          <p:spTgt spid="171064"/>
                                        </p:tgtEl>
                                        <p:attrNameLst>
                                          <p:attrName>style.visibility</p:attrName>
                                        </p:attrNameLst>
                                      </p:cBhvr>
                                      <p:to>
                                        <p:strVal val="visible"/>
                                      </p:to>
                                    </p:set>
                                    <p:anim calcmode="lin" valueType="num">
                                      <p:cBhvr additive="base">
                                        <p:cTn id="82" dur="500" fill="hold"/>
                                        <p:tgtEl>
                                          <p:spTgt spid="171064"/>
                                        </p:tgtEl>
                                        <p:attrNameLst>
                                          <p:attrName>ppt_x</p:attrName>
                                        </p:attrNameLst>
                                      </p:cBhvr>
                                      <p:tavLst>
                                        <p:tav tm="0">
                                          <p:val>
                                            <p:strVal val="#ppt_x"/>
                                          </p:val>
                                        </p:tav>
                                        <p:tav tm="100000">
                                          <p:val>
                                            <p:strVal val="#ppt_x"/>
                                          </p:val>
                                        </p:tav>
                                      </p:tavLst>
                                    </p:anim>
                                    <p:anim calcmode="lin" valueType="num">
                                      <p:cBhvr additive="base">
                                        <p:cTn id="83" dur="500" fill="hold"/>
                                        <p:tgtEl>
                                          <p:spTgt spid="171064"/>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grpId="1" nodeType="clickEffect">
                                  <p:stCondLst>
                                    <p:cond delay="0"/>
                                  </p:stCondLst>
                                  <p:childTnLst>
                                    <p:animEffect transition="out" filter="blinds(horizontal)">
                                      <p:cBhvr>
                                        <p:cTn id="87" dur="500"/>
                                        <p:tgtEl>
                                          <p:spTgt spid="171058"/>
                                        </p:tgtEl>
                                      </p:cBhvr>
                                    </p:animEffect>
                                    <p:set>
                                      <p:cBhvr>
                                        <p:cTn id="88" dur="1" fill="hold">
                                          <p:stCondLst>
                                            <p:cond delay="499"/>
                                          </p:stCondLst>
                                        </p:cTn>
                                        <p:tgtEl>
                                          <p:spTgt spid="171058"/>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71059"/>
                                        </p:tgtEl>
                                      </p:cBhvr>
                                    </p:animEffect>
                                    <p:set>
                                      <p:cBhvr>
                                        <p:cTn id="91" dur="1" fill="hold">
                                          <p:stCondLst>
                                            <p:cond delay="499"/>
                                          </p:stCondLst>
                                        </p:cTn>
                                        <p:tgtEl>
                                          <p:spTgt spid="171059"/>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71060"/>
                                        </p:tgtEl>
                                      </p:cBhvr>
                                    </p:animEffect>
                                    <p:set>
                                      <p:cBhvr>
                                        <p:cTn id="94" dur="1" fill="hold">
                                          <p:stCondLst>
                                            <p:cond delay="499"/>
                                          </p:stCondLst>
                                        </p:cTn>
                                        <p:tgtEl>
                                          <p:spTgt spid="171060"/>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71062"/>
                                        </p:tgtEl>
                                      </p:cBhvr>
                                    </p:animEffect>
                                    <p:set>
                                      <p:cBhvr>
                                        <p:cTn id="97" dur="1" fill="hold">
                                          <p:stCondLst>
                                            <p:cond delay="499"/>
                                          </p:stCondLst>
                                        </p:cTn>
                                        <p:tgtEl>
                                          <p:spTgt spid="171062"/>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171061"/>
                                        </p:tgtEl>
                                      </p:cBhvr>
                                    </p:animEffect>
                                    <p:set>
                                      <p:cBhvr>
                                        <p:cTn id="100" dur="1" fill="hold">
                                          <p:stCondLst>
                                            <p:cond delay="499"/>
                                          </p:stCondLst>
                                        </p:cTn>
                                        <p:tgtEl>
                                          <p:spTgt spid="171061"/>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171063"/>
                                        </p:tgtEl>
                                      </p:cBhvr>
                                    </p:animEffect>
                                    <p:set>
                                      <p:cBhvr>
                                        <p:cTn id="103" dur="1" fill="hold">
                                          <p:stCondLst>
                                            <p:cond delay="499"/>
                                          </p:stCondLst>
                                        </p:cTn>
                                        <p:tgtEl>
                                          <p:spTgt spid="171063"/>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171064"/>
                                        </p:tgtEl>
                                      </p:cBhvr>
                                    </p:animEffect>
                                    <p:set>
                                      <p:cBhvr>
                                        <p:cTn id="106" dur="1" fill="hold">
                                          <p:stCondLst>
                                            <p:cond delay="499"/>
                                          </p:stCondLst>
                                        </p:cTn>
                                        <p:tgtEl>
                                          <p:spTgt spid="171064"/>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171065"/>
                                        </p:tgtEl>
                                        <p:attrNameLst>
                                          <p:attrName>style.visibility</p:attrName>
                                        </p:attrNameLst>
                                      </p:cBhvr>
                                      <p:to>
                                        <p:strVal val="visible"/>
                                      </p:to>
                                    </p:set>
                                    <p:anim calcmode="lin" valueType="num">
                                      <p:cBhvr additive="base">
                                        <p:cTn id="111" dur="500" fill="hold"/>
                                        <p:tgtEl>
                                          <p:spTgt spid="171065"/>
                                        </p:tgtEl>
                                        <p:attrNameLst>
                                          <p:attrName>ppt_x</p:attrName>
                                        </p:attrNameLst>
                                      </p:cBhvr>
                                      <p:tavLst>
                                        <p:tav tm="0">
                                          <p:val>
                                            <p:strVal val="0-#ppt_w/2"/>
                                          </p:val>
                                        </p:tav>
                                        <p:tav tm="100000">
                                          <p:val>
                                            <p:strVal val="#ppt_x"/>
                                          </p:val>
                                        </p:tav>
                                      </p:tavLst>
                                    </p:anim>
                                    <p:anim calcmode="lin" valueType="num">
                                      <p:cBhvr additive="base">
                                        <p:cTn id="112" dur="500" fill="hold"/>
                                        <p:tgtEl>
                                          <p:spTgt spid="171065"/>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71083"/>
                                        </p:tgtEl>
                                        <p:attrNameLst>
                                          <p:attrName>style.visibility</p:attrName>
                                        </p:attrNameLst>
                                      </p:cBhvr>
                                      <p:to>
                                        <p:strVal val="visible"/>
                                      </p:to>
                                    </p:set>
                                    <p:animEffect transition="in" filter="dissolve">
                                      <p:cBhvr>
                                        <p:cTn id="117" dur="500"/>
                                        <p:tgtEl>
                                          <p:spTgt spid="171083"/>
                                        </p:tgtEl>
                                      </p:cBhvr>
                                    </p:animEffect>
                                  </p:childTnLst>
                                </p:cTn>
                              </p:par>
                              <p:par>
                                <p:cTn id="118" presetID="9" presetClass="exit" presetSubtype="0" fill="hold" nodeType="withEffect">
                                  <p:stCondLst>
                                    <p:cond delay="0"/>
                                  </p:stCondLst>
                                  <p:childTnLst>
                                    <p:animEffect transition="out" filter="dissolve">
                                      <p:cBhvr>
                                        <p:cTn id="119" dur="500"/>
                                        <p:tgtEl>
                                          <p:spTgt spid="171049"/>
                                        </p:tgtEl>
                                      </p:cBhvr>
                                    </p:animEffect>
                                    <p:set>
                                      <p:cBhvr>
                                        <p:cTn id="120" dur="1" fill="hold">
                                          <p:stCondLst>
                                            <p:cond delay="499"/>
                                          </p:stCondLst>
                                        </p:cTn>
                                        <p:tgtEl>
                                          <p:spTgt spid="171049"/>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1084"/>
                                        </p:tgtEl>
                                        <p:attrNameLst>
                                          <p:attrName>style.visibility</p:attrName>
                                        </p:attrNameLst>
                                      </p:cBhvr>
                                      <p:to>
                                        <p:strVal val="visible"/>
                                      </p:to>
                                    </p:set>
                                    <p:animEffect transition="in" filter="dissolve">
                                      <p:cBhvr>
                                        <p:cTn id="125" dur="500"/>
                                        <p:tgtEl>
                                          <p:spTgt spid="17108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171085"/>
                                        </p:tgtEl>
                                        <p:attrNameLst>
                                          <p:attrName>style.visibility</p:attrName>
                                        </p:attrNameLst>
                                      </p:cBhvr>
                                      <p:to>
                                        <p:strVal val="visible"/>
                                      </p:to>
                                    </p:set>
                                    <p:animEffect transition="in" filter="dissolve">
                                      <p:cBhvr>
                                        <p:cTn id="128" dur="500"/>
                                        <p:tgtEl>
                                          <p:spTgt spid="171085"/>
                                        </p:tgtEl>
                                      </p:cBhvr>
                                    </p:animEffect>
                                  </p:childTnLst>
                                </p:cTn>
                              </p:par>
                              <p:par>
                                <p:cTn id="129" presetID="9" presetClass="exit" presetSubtype="0" fill="hold" nodeType="withEffect">
                                  <p:stCondLst>
                                    <p:cond delay="0"/>
                                  </p:stCondLst>
                                  <p:childTnLst>
                                    <p:animEffect transition="out" filter="dissolve">
                                      <p:cBhvr>
                                        <p:cTn id="130" dur="500"/>
                                        <p:tgtEl>
                                          <p:spTgt spid="171057"/>
                                        </p:tgtEl>
                                      </p:cBhvr>
                                    </p:animEffect>
                                    <p:set>
                                      <p:cBhvr>
                                        <p:cTn id="131" dur="1" fill="hold">
                                          <p:stCondLst>
                                            <p:cond delay="499"/>
                                          </p:stCondLst>
                                        </p:cTn>
                                        <p:tgtEl>
                                          <p:spTgt spid="1710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3" grpId="0"/>
      <p:bldP spid="171024" grpId="0"/>
      <p:bldP spid="171027" grpId="0"/>
      <p:bldP spid="171028" grpId="0" build="allAtOnce"/>
      <p:bldP spid="171032" grpId="0"/>
      <p:bldP spid="171033" grpId="0"/>
      <p:bldP spid="171035" grpId="0"/>
      <p:bldP spid="171037" grpId="0"/>
      <p:bldP spid="171058" grpId="0" animBg="1"/>
      <p:bldP spid="171058" grpId="1" animBg="1"/>
      <p:bldP spid="171059" grpId="0" animBg="1"/>
      <p:bldP spid="171059" grpId="1" animBg="1"/>
      <p:bldP spid="171060" grpId="0" animBg="1"/>
      <p:bldP spid="171060" grpId="1" animBg="1"/>
      <p:bldP spid="171061" grpId="0" animBg="1"/>
      <p:bldP spid="171061" grpId="1" animBg="1"/>
      <p:bldP spid="171062" grpId="0" animBg="1"/>
      <p:bldP spid="171062" grpId="1" animBg="1"/>
      <p:bldP spid="171063" grpId="0" animBg="1"/>
      <p:bldP spid="171063" grpId="1" animBg="1"/>
      <p:bldP spid="171064" grpId="0" animBg="1"/>
      <p:bldP spid="171064" grpId="1" animBg="1"/>
      <p:bldP spid="171083" grpId="0" animBg="1"/>
      <p:bldP spid="171084" grpId="0" animBg="1"/>
      <p:bldP spid="171085" grpId="0" animBg="1"/>
      <p:bldP spid="171065" grpId="0" animBg="1"/>
      <p:bldP spid="171011" grpId="0" animBg="1"/>
      <p:bldP spid="1710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52400" y="140652"/>
            <a:ext cx="8839200" cy="1184911"/>
          </a:xfrm>
          <a:prstGeom prst="rect">
            <a:avLst/>
          </a:prstGeom>
          <a:solidFill>
            <a:schemeClr val="tx2"/>
          </a:solidFill>
          <a:ln>
            <a:noFill/>
          </a:ln>
        </p:spPr>
        <p:txBody>
          <a:bodyPr anchor="ctr"/>
          <a:lstStyle>
            <a:lvl1pPr>
              <a:spcBef>
                <a:spcPct val="20000"/>
              </a:spcBef>
              <a:buChar char="•"/>
              <a:defRPr sz="2000">
                <a:solidFill>
                  <a:srgbClr val="000000"/>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a:spcBef>
                <a:spcPct val="0"/>
              </a:spcBef>
              <a:buFontTx/>
              <a:buNone/>
            </a:pPr>
            <a:endParaRPr lang="en-US" altLang="en-US" sz="3200">
              <a:solidFill>
                <a:schemeClr val="tx1"/>
              </a:solidFill>
            </a:endParaRPr>
          </a:p>
        </p:txBody>
      </p:sp>
      <p:sp>
        <p:nvSpPr>
          <p:cNvPr id="221186" name="Text Box 2"/>
          <p:cNvSpPr txBox="1">
            <a:spLocks noChangeArrowheads="1"/>
          </p:cNvSpPr>
          <p:nvPr/>
        </p:nvSpPr>
        <p:spPr bwMode="auto">
          <a:xfrm>
            <a:off x="918210" y="228600"/>
            <a:ext cx="7315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defRPr/>
            </a:pPr>
            <a:r>
              <a:rPr lang="en-US" sz="3200" dirty="0" smtClean="0">
                <a:solidFill>
                  <a:srgbClr val="FFFF00"/>
                </a:solidFill>
                <a:latin typeface="+mn-lt"/>
                <a:cs typeface="Arial" charset="0"/>
              </a:rPr>
              <a:t>Key Concepts:</a:t>
            </a:r>
          </a:p>
          <a:p>
            <a:pPr algn="ctr" eaLnBrk="1" hangingPunct="1">
              <a:defRPr/>
            </a:pPr>
            <a:r>
              <a:rPr lang="en-US" sz="3200" i="1" dirty="0" smtClean="0">
                <a:solidFill>
                  <a:srgbClr val="FFFF00"/>
                </a:solidFill>
                <a:latin typeface="+mn-lt"/>
                <a:cs typeface="Arial" charset="0"/>
              </a:rPr>
              <a:t>Understanding Follow-up Time</a:t>
            </a:r>
          </a:p>
        </p:txBody>
      </p:sp>
      <p:sp>
        <p:nvSpPr>
          <p:cNvPr id="221198" name="Rectangle 14"/>
          <p:cNvSpPr>
            <a:spLocks noChangeArrowheads="1"/>
          </p:cNvSpPr>
          <p:nvPr/>
        </p:nvSpPr>
        <p:spPr bwMode="auto">
          <a:xfrm>
            <a:off x="304800" y="2498725"/>
            <a:ext cx="2057400" cy="1836738"/>
          </a:xfrm>
          <a:prstGeom prst="rect">
            <a:avLst/>
          </a:prstGeom>
          <a:gradFill rotWithShape="0">
            <a:gsLst>
              <a:gs pos="0">
                <a:srgbClr val="76762F"/>
              </a:gs>
              <a:gs pos="100000">
                <a:srgbClr val="FFFF66"/>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00" name="Text Box 16"/>
          <p:cNvSpPr txBox="1">
            <a:spLocks noChangeArrowheads="1"/>
          </p:cNvSpPr>
          <p:nvPr/>
        </p:nvSpPr>
        <p:spPr bwMode="auto">
          <a:xfrm>
            <a:off x="609600" y="2125663"/>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2000" b="0" dirty="0" smtClean="0">
                <a:latin typeface="+mn-lt"/>
                <a:cs typeface="Arial" charset="0"/>
              </a:rPr>
              <a:t>2015</a:t>
            </a:r>
          </a:p>
        </p:txBody>
      </p:sp>
      <p:sp>
        <p:nvSpPr>
          <p:cNvPr id="221223" name="Rectangle 39"/>
          <p:cNvSpPr>
            <a:spLocks noChangeArrowheads="1"/>
          </p:cNvSpPr>
          <p:nvPr/>
        </p:nvSpPr>
        <p:spPr bwMode="auto">
          <a:xfrm>
            <a:off x="2438400" y="2514600"/>
            <a:ext cx="2057400" cy="1836738"/>
          </a:xfrm>
          <a:prstGeom prst="rect">
            <a:avLst/>
          </a:prstGeom>
          <a:gradFill rotWithShape="0">
            <a:gsLst>
              <a:gs pos="0">
                <a:srgbClr val="76762F"/>
              </a:gs>
              <a:gs pos="100000">
                <a:srgbClr val="FFFF66"/>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24" name="Rectangle 40"/>
          <p:cNvSpPr>
            <a:spLocks noChangeArrowheads="1"/>
          </p:cNvSpPr>
          <p:nvPr/>
        </p:nvSpPr>
        <p:spPr bwMode="auto">
          <a:xfrm>
            <a:off x="4572000" y="2514600"/>
            <a:ext cx="2057400" cy="1836738"/>
          </a:xfrm>
          <a:prstGeom prst="rect">
            <a:avLst/>
          </a:prstGeom>
          <a:gradFill rotWithShape="0">
            <a:gsLst>
              <a:gs pos="0">
                <a:srgbClr val="76762F"/>
              </a:gs>
              <a:gs pos="100000">
                <a:srgbClr val="FFFF66"/>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25" name="Rectangle 41"/>
          <p:cNvSpPr>
            <a:spLocks noChangeArrowheads="1"/>
          </p:cNvSpPr>
          <p:nvPr/>
        </p:nvSpPr>
        <p:spPr bwMode="auto">
          <a:xfrm>
            <a:off x="6705600" y="2514600"/>
            <a:ext cx="2057400" cy="1836738"/>
          </a:xfrm>
          <a:prstGeom prst="rect">
            <a:avLst/>
          </a:prstGeom>
          <a:gradFill rotWithShape="0">
            <a:gsLst>
              <a:gs pos="0">
                <a:srgbClr val="76762F"/>
              </a:gs>
              <a:gs pos="100000">
                <a:srgbClr val="FFFF66"/>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26" name="Text Box 42"/>
          <p:cNvSpPr txBox="1">
            <a:spLocks noChangeArrowheads="1"/>
          </p:cNvSpPr>
          <p:nvPr/>
        </p:nvSpPr>
        <p:spPr bwMode="auto">
          <a:xfrm>
            <a:off x="2705100" y="2125663"/>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2000" b="0" dirty="0" smtClean="0">
                <a:latin typeface="+mn-lt"/>
                <a:cs typeface="Arial" charset="0"/>
              </a:rPr>
              <a:t>2016</a:t>
            </a:r>
          </a:p>
        </p:txBody>
      </p:sp>
      <p:sp>
        <p:nvSpPr>
          <p:cNvPr id="221227" name="Text Box 43"/>
          <p:cNvSpPr txBox="1">
            <a:spLocks noChangeArrowheads="1"/>
          </p:cNvSpPr>
          <p:nvPr/>
        </p:nvSpPr>
        <p:spPr bwMode="auto">
          <a:xfrm>
            <a:off x="4762500" y="2133600"/>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2000" b="0" dirty="0" smtClean="0">
                <a:latin typeface="+mn-lt"/>
                <a:cs typeface="Arial" charset="0"/>
              </a:rPr>
              <a:t>2017</a:t>
            </a:r>
          </a:p>
        </p:txBody>
      </p:sp>
      <p:sp>
        <p:nvSpPr>
          <p:cNvPr id="221228" name="Text Box 44"/>
          <p:cNvSpPr txBox="1">
            <a:spLocks noChangeArrowheads="1"/>
          </p:cNvSpPr>
          <p:nvPr/>
        </p:nvSpPr>
        <p:spPr bwMode="auto">
          <a:xfrm>
            <a:off x="6972300" y="2133600"/>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2000" b="0" dirty="0" smtClean="0">
                <a:latin typeface="+mn-lt"/>
                <a:cs typeface="Arial" charset="0"/>
              </a:rPr>
              <a:t>2018</a:t>
            </a:r>
          </a:p>
        </p:txBody>
      </p:sp>
      <p:sp>
        <p:nvSpPr>
          <p:cNvPr id="221232" name="Text Box 48"/>
          <p:cNvSpPr txBox="1">
            <a:spLocks noChangeArrowheads="1"/>
          </p:cNvSpPr>
          <p:nvPr/>
        </p:nvSpPr>
        <p:spPr bwMode="auto">
          <a:xfrm>
            <a:off x="304800" y="4106863"/>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Jan. 1</a:t>
            </a:r>
          </a:p>
        </p:txBody>
      </p:sp>
      <p:sp>
        <p:nvSpPr>
          <p:cNvPr id="221233" name="Text Box 49"/>
          <p:cNvSpPr txBox="1">
            <a:spLocks noChangeArrowheads="1"/>
          </p:cNvSpPr>
          <p:nvPr/>
        </p:nvSpPr>
        <p:spPr bwMode="auto">
          <a:xfrm>
            <a:off x="1905000" y="4114800"/>
            <a:ext cx="584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Dec. 31</a:t>
            </a:r>
          </a:p>
        </p:txBody>
      </p:sp>
      <p:sp>
        <p:nvSpPr>
          <p:cNvPr id="221238" name="Line 54"/>
          <p:cNvSpPr>
            <a:spLocks noChangeShapeType="1"/>
          </p:cNvSpPr>
          <p:nvPr/>
        </p:nvSpPr>
        <p:spPr bwMode="auto">
          <a:xfrm>
            <a:off x="3886200" y="2819400"/>
            <a:ext cx="2057400" cy="0"/>
          </a:xfrm>
          <a:prstGeom prst="line">
            <a:avLst/>
          </a:prstGeom>
          <a:noFill/>
          <a:ln w="44450">
            <a:solidFill>
              <a:schemeClr val="bg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39" name="Line 55"/>
          <p:cNvSpPr>
            <a:spLocks noChangeShapeType="1"/>
          </p:cNvSpPr>
          <p:nvPr/>
        </p:nvSpPr>
        <p:spPr bwMode="auto">
          <a:xfrm>
            <a:off x="5943600" y="2514600"/>
            <a:ext cx="0" cy="1828800"/>
          </a:xfrm>
          <a:prstGeom prst="line">
            <a:avLst/>
          </a:prstGeom>
          <a:noFill/>
          <a:ln w="349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41" name="Text Box 57"/>
          <p:cNvSpPr txBox="1">
            <a:spLocks noChangeArrowheads="1"/>
          </p:cNvSpPr>
          <p:nvPr/>
        </p:nvSpPr>
        <p:spPr bwMode="auto">
          <a:xfrm>
            <a:off x="248285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Jan. 1</a:t>
            </a:r>
          </a:p>
        </p:txBody>
      </p:sp>
      <p:sp>
        <p:nvSpPr>
          <p:cNvPr id="221242" name="Text Box 58"/>
          <p:cNvSpPr txBox="1">
            <a:spLocks noChangeArrowheads="1"/>
          </p:cNvSpPr>
          <p:nvPr/>
        </p:nvSpPr>
        <p:spPr bwMode="auto">
          <a:xfrm>
            <a:off x="461645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Jan. 1</a:t>
            </a:r>
          </a:p>
        </p:txBody>
      </p:sp>
      <p:sp>
        <p:nvSpPr>
          <p:cNvPr id="221243" name="Text Box 59"/>
          <p:cNvSpPr txBox="1">
            <a:spLocks noChangeArrowheads="1"/>
          </p:cNvSpPr>
          <p:nvPr/>
        </p:nvSpPr>
        <p:spPr bwMode="auto">
          <a:xfrm>
            <a:off x="675005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Jan. 1</a:t>
            </a:r>
          </a:p>
        </p:txBody>
      </p:sp>
      <p:sp>
        <p:nvSpPr>
          <p:cNvPr id="221258" name="Text Box 74"/>
          <p:cNvSpPr txBox="1">
            <a:spLocks noChangeArrowheads="1"/>
          </p:cNvSpPr>
          <p:nvPr/>
        </p:nvSpPr>
        <p:spPr bwMode="auto">
          <a:xfrm>
            <a:off x="5562600" y="4922838"/>
            <a:ext cx="1295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defRPr/>
            </a:pPr>
            <a:r>
              <a:rPr lang="en-US" sz="1200" dirty="0" smtClean="0">
                <a:latin typeface="+mn-lt"/>
                <a:cs typeface="Arial" charset="0"/>
              </a:rPr>
              <a:t>Last day of data prior to cut-off</a:t>
            </a:r>
          </a:p>
          <a:p>
            <a:pPr algn="ctr" eaLnBrk="1" hangingPunct="1">
              <a:defRPr/>
            </a:pPr>
            <a:r>
              <a:rPr lang="en-US" sz="1200" dirty="0" smtClean="0">
                <a:latin typeface="+mn-lt"/>
                <a:cs typeface="Arial" charset="0"/>
              </a:rPr>
              <a:t>Sept. 30, 2017</a:t>
            </a:r>
          </a:p>
        </p:txBody>
      </p:sp>
      <p:sp>
        <p:nvSpPr>
          <p:cNvPr id="221259" name="Line 75"/>
          <p:cNvSpPr>
            <a:spLocks noChangeShapeType="1"/>
          </p:cNvSpPr>
          <p:nvPr/>
        </p:nvSpPr>
        <p:spPr bwMode="auto">
          <a:xfrm flipH="1" flipV="1">
            <a:off x="5943600" y="4313238"/>
            <a:ext cx="152400" cy="609600"/>
          </a:xfrm>
          <a:prstGeom prst="line">
            <a:avLst/>
          </a:prstGeom>
          <a:noFill/>
          <a:ln w="127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60" name="Rectangle 76"/>
          <p:cNvSpPr>
            <a:spLocks noChangeArrowheads="1"/>
          </p:cNvSpPr>
          <p:nvPr/>
        </p:nvSpPr>
        <p:spPr bwMode="auto">
          <a:xfrm>
            <a:off x="1828800" y="2506663"/>
            <a:ext cx="2057400" cy="1836737"/>
          </a:xfrm>
          <a:prstGeom prst="rect">
            <a:avLst/>
          </a:prstGeom>
          <a:solidFill>
            <a:schemeClr val="folHlink">
              <a:alpha val="58823"/>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61" name="Text Box 77"/>
          <p:cNvSpPr txBox="1">
            <a:spLocks noChangeArrowheads="1"/>
          </p:cNvSpPr>
          <p:nvPr/>
        </p:nvSpPr>
        <p:spPr bwMode="auto">
          <a:xfrm>
            <a:off x="1752600" y="3138488"/>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1600" smtClean="0">
                <a:latin typeface="+mn-lt"/>
                <a:cs typeface="Arial" charset="0"/>
              </a:rPr>
              <a:t>ENTRY COHORT</a:t>
            </a:r>
          </a:p>
        </p:txBody>
      </p:sp>
      <p:sp>
        <p:nvSpPr>
          <p:cNvPr id="221262" name="Text Box 78"/>
          <p:cNvSpPr txBox="1">
            <a:spLocks noChangeArrowheads="1"/>
          </p:cNvSpPr>
          <p:nvPr/>
        </p:nvSpPr>
        <p:spPr bwMode="auto">
          <a:xfrm>
            <a:off x="1447800" y="3511550"/>
            <a:ext cx="2743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1050" i="1" dirty="0" smtClean="0">
                <a:latin typeface="+mn-lt"/>
                <a:cs typeface="Arial" charset="0"/>
              </a:rPr>
              <a:t> Oct. 1, 2012 – Sept. 30, 2016</a:t>
            </a:r>
          </a:p>
        </p:txBody>
      </p:sp>
      <p:sp>
        <p:nvSpPr>
          <p:cNvPr id="221263" name="Text Box 79"/>
          <p:cNvSpPr txBox="1">
            <a:spLocks noChangeArrowheads="1"/>
          </p:cNvSpPr>
          <p:nvPr/>
        </p:nvSpPr>
        <p:spPr bwMode="auto">
          <a:xfrm>
            <a:off x="403860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Dec. 31</a:t>
            </a:r>
          </a:p>
        </p:txBody>
      </p:sp>
      <p:sp>
        <p:nvSpPr>
          <p:cNvPr id="221264" name="Text Box 80"/>
          <p:cNvSpPr txBox="1">
            <a:spLocks noChangeArrowheads="1"/>
          </p:cNvSpPr>
          <p:nvPr/>
        </p:nvSpPr>
        <p:spPr bwMode="auto">
          <a:xfrm>
            <a:off x="617220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Dec. 31</a:t>
            </a:r>
          </a:p>
        </p:txBody>
      </p:sp>
      <p:sp>
        <p:nvSpPr>
          <p:cNvPr id="221265" name="Text Box 81"/>
          <p:cNvSpPr txBox="1">
            <a:spLocks noChangeArrowheads="1"/>
          </p:cNvSpPr>
          <p:nvPr/>
        </p:nvSpPr>
        <p:spPr bwMode="auto">
          <a:xfrm>
            <a:off x="8305800" y="4114800"/>
            <a:ext cx="488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900" smtClean="0">
                <a:latin typeface="+mn-lt"/>
                <a:cs typeface="Arial" charset="0"/>
              </a:rPr>
              <a:t>Dec. 31</a:t>
            </a:r>
          </a:p>
        </p:txBody>
      </p:sp>
      <p:sp>
        <p:nvSpPr>
          <p:cNvPr id="221266" name="Text Box 82"/>
          <p:cNvSpPr txBox="1">
            <a:spLocks noChangeArrowheads="1"/>
          </p:cNvSpPr>
          <p:nvPr/>
        </p:nvSpPr>
        <p:spPr bwMode="auto">
          <a:xfrm>
            <a:off x="6248400" y="4953000"/>
            <a:ext cx="129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defRPr/>
            </a:pPr>
            <a:r>
              <a:rPr lang="en-US" sz="1200" dirty="0" smtClean="0">
                <a:latin typeface="+mn-lt"/>
                <a:cs typeface="Arial" charset="0"/>
              </a:rPr>
              <a:t>Last day of data prior to cut-off</a:t>
            </a:r>
          </a:p>
          <a:p>
            <a:pPr algn="ctr" eaLnBrk="1" hangingPunct="1">
              <a:defRPr/>
            </a:pPr>
            <a:r>
              <a:rPr lang="en-US" sz="1200" dirty="0" smtClean="0">
                <a:latin typeface="+mn-lt"/>
                <a:cs typeface="Arial" charset="0"/>
              </a:rPr>
              <a:t>Dec. 31, 2017</a:t>
            </a:r>
          </a:p>
        </p:txBody>
      </p:sp>
      <p:sp>
        <p:nvSpPr>
          <p:cNvPr id="221267" name="Line 83"/>
          <p:cNvSpPr>
            <a:spLocks noChangeShapeType="1"/>
          </p:cNvSpPr>
          <p:nvPr/>
        </p:nvSpPr>
        <p:spPr bwMode="auto">
          <a:xfrm flipH="1" flipV="1">
            <a:off x="6629400" y="4343400"/>
            <a:ext cx="152400" cy="609600"/>
          </a:xfrm>
          <a:prstGeom prst="line">
            <a:avLst/>
          </a:prstGeom>
          <a:noFill/>
          <a:ln w="127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68" name="Text Box 84"/>
          <p:cNvSpPr txBox="1">
            <a:spLocks noChangeArrowheads="1"/>
          </p:cNvSpPr>
          <p:nvPr/>
        </p:nvSpPr>
        <p:spPr bwMode="auto">
          <a:xfrm>
            <a:off x="6781800" y="4953000"/>
            <a:ext cx="129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defRPr/>
            </a:pPr>
            <a:r>
              <a:rPr lang="en-US" sz="1200" dirty="0" smtClean="0">
                <a:latin typeface="+mn-lt"/>
                <a:cs typeface="Arial" charset="0"/>
              </a:rPr>
              <a:t>Last day of data prior to cut-off</a:t>
            </a:r>
          </a:p>
          <a:p>
            <a:pPr algn="ctr" eaLnBrk="1" hangingPunct="1">
              <a:defRPr/>
            </a:pPr>
            <a:r>
              <a:rPr lang="en-US" sz="1200" dirty="0" smtClean="0">
                <a:latin typeface="+mn-lt"/>
                <a:cs typeface="Arial" charset="0"/>
              </a:rPr>
              <a:t>March 31, 2018</a:t>
            </a:r>
          </a:p>
        </p:txBody>
      </p:sp>
      <p:sp>
        <p:nvSpPr>
          <p:cNvPr id="221269" name="Line 85"/>
          <p:cNvSpPr>
            <a:spLocks noChangeShapeType="1"/>
          </p:cNvSpPr>
          <p:nvPr/>
        </p:nvSpPr>
        <p:spPr bwMode="auto">
          <a:xfrm flipH="1" flipV="1">
            <a:off x="7239000" y="4343400"/>
            <a:ext cx="152400" cy="609600"/>
          </a:xfrm>
          <a:prstGeom prst="line">
            <a:avLst/>
          </a:prstGeom>
          <a:noFill/>
          <a:ln w="127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70" name="Line 86"/>
          <p:cNvSpPr>
            <a:spLocks noChangeShapeType="1"/>
          </p:cNvSpPr>
          <p:nvPr/>
        </p:nvSpPr>
        <p:spPr bwMode="auto">
          <a:xfrm flipV="1">
            <a:off x="4495800" y="2819400"/>
            <a:ext cx="2133600" cy="0"/>
          </a:xfrm>
          <a:prstGeom prst="line">
            <a:avLst/>
          </a:prstGeom>
          <a:noFill/>
          <a:ln w="44450">
            <a:solidFill>
              <a:schemeClr val="bg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71" name="Line 87"/>
          <p:cNvSpPr>
            <a:spLocks noChangeShapeType="1"/>
          </p:cNvSpPr>
          <p:nvPr/>
        </p:nvSpPr>
        <p:spPr bwMode="auto">
          <a:xfrm>
            <a:off x="6629400" y="2522538"/>
            <a:ext cx="0" cy="1828800"/>
          </a:xfrm>
          <a:prstGeom prst="line">
            <a:avLst/>
          </a:prstGeom>
          <a:noFill/>
          <a:ln w="349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72" name="Rectangle 88"/>
          <p:cNvSpPr>
            <a:spLocks noChangeArrowheads="1"/>
          </p:cNvSpPr>
          <p:nvPr/>
        </p:nvSpPr>
        <p:spPr bwMode="auto">
          <a:xfrm>
            <a:off x="2438400" y="2514600"/>
            <a:ext cx="2057400" cy="1836738"/>
          </a:xfrm>
          <a:prstGeom prst="rect">
            <a:avLst/>
          </a:prstGeom>
          <a:solidFill>
            <a:schemeClr val="folHlink">
              <a:alpha val="58823"/>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atin typeface="+mn-lt"/>
              <a:cs typeface="Arial" charset="0"/>
            </a:endParaRPr>
          </a:p>
        </p:txBody>
      </p:sp>
      <p:sp>
        <p:nvSpPr>
          <p:cNvPr id="221273" name="Text Box 89"/>
          <p:cNvSpPr txBox="1">
            <a:spLocks noChangeArrowheads="1"/>
          </p:cNvSpPr>
          <p:nvPr/>
        </p:nvSpPr>
        <p:spPr bwMode="auto">
          <a:xfrm>
            <a:off x="2438400" y="31464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1600" smtClean="0">
                <a:latin typeface="+mn-lt"/>
                <a:cs typeface="Arial" charset="0"/>
              </a:rPr>
              <a:t>ENTRY COHORT</a:t>
            </a:r>
          </a:p>
        </p:txBody>
      </p:sp>
      <p:sp>
        <p:nvSpPr>
          <p:cNvPr id="221274" name="Text Box 90"/>
          <p:cNvSpPr txBox="1">
            <a:spLocks noChangeArrowheads="1"/>
          </p:cNvSpPr>
          <p:nvPr/>
        </p:nvSpPr>
        <p:spPr bwMode="auto">
          <a:xfrm>
            <a:off x="2057400" y="3519488"/>
            <a:ext cx="27432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1050" i="1" dirty="0" smtClean="0">
                <a:latin typeface="+mn-lt"/>
                <a:cs typeface="Arial" charset="0"/>
              </a:rPr>
              <a:t> Jan. 1, 2016 – Dec. 31, 2016</a:t>
            </a:r>
          </a:p>
        </p:txBody>
      </p:sp>
      <p:sp>
        <p:nvSpPr>
          <p:cNvPr id="221275" name="Line 91"/>
          <p:cNvSpPr>
            <a:spLocks noChangeShapeType="1"/>
          </p:cNvSpPr>
          <p:nvPr/>
        </p:nvSpPr>
        <p:spPr bwMode="auto">
          <a:xfrm>
            <a:off x="7239000" y="2514600"/>
            <a:ext cx="0" cy="1828800"/>
          </a:xfrm>
          <a:prstGeom prst="line">
            <a:avLst/>
          </a:prstGeom>
          <a:noFill/>
          <a:ln w="349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76" name="Line 92"/>
          <p:cNvSpPr>
            <a:spLocks noChangeShapeType="1"/>
          </p:cNvSpPr>
          <p:nvPr/>
        </p:nvSpPr>
        <p:spPr bwMode="auto">
          <a:xfrm flipV="1">
            <a:off x="5105400" y="2811463"/>
            <a:ext cx="2133600" cy="7937"/>
          </a:xfrm>
          <a:prstGeom prst="line">
            <a:avLst/>
          </a:prstGeom>
          <a:noFill/>
          <a:ln w="44450">
            <a:solidFill>
              <a:schemeClr val="bg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latin typeface="+mn-lt"/>
              <a:cs typeface="Arial" charset="0"/>
            </a:endParaRPr>
          </a:p>
        </p:txBody>
      </p:sp>
      <p:sp>
        <p:nvSpPr>
          <p:cNvPr id="221277" name="Text Box 93"/>
          <p:cNvSpPr txBox="1">
            <a:spLocks noChangeArrowheads="1"/>
          </p:cNvSpPr>
          <p:nvPr/>
        </p:nvSpPr>
        <p:spPr bwMode="auto">
          <a:xfrm>
            <a:off x="2667000" y="3505200"/>
            <a:ext cx="2743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defRPr/>
            </a:pPr>
            <a:r>
              <a:rPr lang="en-US" sz="1050" i="1" dirty="0" smtClean="0">
                <a:latin typeface="+mn-lt"/>
                <a:cs typeface="Arial" charset="0"/>
              </a:rPr>
              <a:t> April 1, 2016-March 31, 2017</a:t>
            </a:r>
          </a:p>
        </p:txBody>
      </p:sp>
    </p:spTree>
    <p:extLst>
      <p:ext uri="{BB962C8B-B14F-4D97-AF65-F5344CB8AC3E}">
        <p14:creationId xmlns:p14="http://schemas.microsoft.com/office/powerpoint/2010/main" val="317484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224"/>
                                        </p:tgtEl>
                                        <p:attrNameLst>
                                          <p:attrName>style.visibility</p:attrName>
                                        </p:attrNameLst>
                                      </p:cBhvr>
                                      <p:to>
                                        <p:strVal val="visible"/>
                                      </p:to>
                                    </p:set>
                                    <p:animEffect transition="in" filter="dissolve">
                                      <p:cBhvr>
                                        <p:cTn id="7" dur="500"/>
                                        <p:tgtEl>
                                          <p:spTgt spid="2212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1227"/>
                                        </p:tgtEl>
                                        <p:attrNameLst>
                                          <p:attrName>style.visibility</p:attrName>
                                        </p:attrNameLst>
                                      </p:cBhvr>
                                      <p:to>
                                        <p:strVal val="visible"/>
                                      </p:to>
                                    </p:set>
                                    <p:animEffect transition="in" filter="dissolve">
                                      <p:cBhvr>
                                        <p:cTn id="10" dur="500"/>
                                        <p:tgtEl>
                                          <p:spTgt spid="2212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1242"/>
                                        </p:tgtEl>
                                        <p:attrNameLst>
                                          <p:attrName>style.visibility</p:attrName>
                                        </p:attrNameLst>
                                      </p:cBhvr>
                                      <p:to>
                                        <p:strVal val="visible"/>
                                      </p:to>
                                    </p:set>
                                    <p:animEffect transition="in" filter="dissolve">
                                      <p:cBhvr>
                                        <p:cTn id="13" dur="500"/>
                                        <p:tgtEl>
                                          <p:spTgt spid="2212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1264"/>
                                        </p:tgtEl>
                                        <p:attrNameLst>
                                          <p:attrName>style.visibility</p:attrName>
                                        </p:attrNameLst>
                                      </p:cBhvr>
                                      <p:to>
                                        <p:strVal val="visible"/>
                                      </p:to>
                                    </p:set>
                                    <p:animEffect transition="in" filter="dissolve">
                                      <p:cBhvr>
                                        <p:cTn id="16" dur="500"/>
                                        <p:tgtEl>
                                          <p:spTgt spid="2212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1239"/>
                                        </p:tgtEl>
                                        <p:attrNameLst>
                                          <p:attrName>style.visibility</p:attrName>
                                        </p:attrNameLst>
                                      </p:cBhvr>
                                      <p:to>
                                        <p:strVal val="visible"/>
                                      </p:to>
                                    </p:set>
                                    <p:animEffect transition="in" filter="dissolve">
                                      <p:cBhvr>
                                        <p:cTn id="21" dur="500"/>
                                        <p:tgtEl>
                                          <p:spTgt spid="22123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1258"/>
                                        </p:tgtEl>
                                        <p:attrNameLst>
                                          <p:attrName>style.visibility</p:attrName>
                                        </p:attrNameLst>
                                      </p:cBhvr>
                                      <p:to>
                                        <p:strVal val="visible"/>
                                      </p:to>
                                    </p:set>
                                    <p:animEffect transition="in" filter="dissolve">
                                      <p:cBhvr>
                                        <p:cTn id="24" dur="500"/>
                                        <p:tgtEl>
                                          <p:spTgt spid="221258"/>
                                        </p:tgtEl>
                                      </p:cBhvr>
                                    </p:animEffect>
                                  </p:childTnLst>
                                </p:cTn>
                              </p:par>
                              <p:par>
                                <p:cTn id="25" presetID="9" presetClass="entr" presetSubtype="0" fill="hold" nodeType="withEffect">
                                  <p:stCondLst>
                                    <p:cond delay="0"/>
                                  </p:stCondLst>
                                  <p:childTnLst>
                                    <p:set>
                                      <p:cBhvr>
                                        <p:cTn id="26" dur="1" fill="hold">
                                          <p:stCondLst>
                                            <p:cond delay="0"/>
                                          </p:stCondLst>
                                        </p:cTn>
                                        <p:tgtEl>
                                          <p:spTgt spid="221259"/>
                                        </p:tgtEl>
                                        <p:attrNameLst>
                                          <p:attrName>style.visibility</p:attrName>
                                        </p:attrNameLst>
                                      </p:cBhvr>
                                      <p:to>
                                        <p:strVal val="visible"/>
                                      </p:to>
                                    </p:set>
                                    <p:animEffect transition="in" filter="dissolve">
                                      <p:cBhvr>
                                        <p:cTn id="27" dur="500"/>
                                        <p:tgtEl>
                                          <p:spTgt spid="2212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262"/>
                                        </p:tgtEl>
                                        <p:attrNameLst>
                                          <p:attrName>style.visibility</p:attrName>
                                        </p:attrNameLst>
                                      </p:cBhvr>
                                      <p:to>
                                        <p:strVal val="visible"/>
                                      </p:to>
                                    </p:set>
                                    <p:animEffect transition="in" filter="dissolve">
                                      <p:cBhvr>
                                        <p:cTn id="32" dur="500"/>
                                        <p:tgtEl>
                                          <p:spTgt spid="22126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21263"/>
                                        </p:tgtEl>
                                        <p:attrNameLst>
                                          <p:attrName>style.visibility</p:attrName>
                                        </p:attrNameLst>
                                      </p:cBhvr>
                                      <p:to>
                                        <p:strVal val="visible"/>
                                      </p:to>
                                    </p:set>
                                    <p:animEffect transition="in" filter="dissolve">
                                      <p:cBhvr>
                                        <p:cTn id="35" dur="500"/>
                                        <p:tgtEl>
                                          <p:spTgt spid="22126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21260"/>
                                        </p:tgtEl>
                                        <p:attrNameLst>
                                          <p:attrName>style.visibility</p:attrName>
                                        </p:attrNameLst>
                                      </p:cBhvr>
                                      <p:to>
                                        <p:strVal val="visible"/>
                                      </p:to>
                                    </p:set>
                                    <p:animEffect transition="in" filter="dissolve">
                                      <p:cBhvr>
                                        <p:cTn id="38" dur="500"/>
                                        <p:tgtEl>
                                          <p:spTgt spid="22126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21232"/>
                                        </p:tgtEl>
                                        <p:attrNameLst>
                                          <p:attrName>style.visibility</p:attrName>
                                        </p:attrNameLst>
                                      </p:cBhvr>
                                      <p:to>
                                        <p:strVal val="visible"/>
                                      </p:to>
                                    </p:set>
                                    <p:animEffect transition="in" filter="dissolve">
                                      <p:cBhvr>
                                        <p:cTn id="41" dur="500"/>
                                        <p:tgtEl>
                                          <p:spTgt spid="22123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21198"/>
                                        </p:tgtEl>
                                        <p:attrNameLst>
                                          <p:attrName>style.visibility</p:attrName>
                                        </p:attrNameLst>
                                      </p:cBhvr>
                                      <p:to>
                                        <p:strVal val="visible"/>
                                      </p:to>
                                    </p:set>
                                    <p:animEffect transition="in" filter="dissolve">
                                      <p:cBhvr>
                                        <p:cTn id="44" dur="500"/>
                                        <p:tgtEl>
                                          <p:spTgt spid="22119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1200"/>
                                        </p:tgtEl>
                                        <p:attrNameLst>
                                          <p:attrName>style.visibility</p:attrName>
                                        </p:attrNameLst>
                                      </p:cBhvr>
                                      <p:to>
                                        <p:strVal val="visible"/>
                                      </p:to>
                                    </p:set>
                                    <p:animEffect transition="in" filter="dissolve">
                                      <p:cBhvr>
                                        <p:cTn id="47" dur="500"/>
                                        <p:tgtEl>
                                          <p:spTgt spid="22120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21226"/>
                                        </p:tgtEl>
                                        <p:attrNameLst>
                                          <p:attrName>style.visibility</p:attrName>
                                        </p:attrNameLst>
                                      </p:cBhvr>
                                      <p:to>
                                        <p:strVal val="visible"/>
                                      </p:to>
                                    </p:set>
                                    <p:animEffect transition="in" filter="dissolve">
                                      <p:cBhvr>
                                        <p:cTn id="50" dur="500"/>
                                        <p:tgtEl>
                                          <p:spTgt spid="22122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21233"/>
                                        </p:tgtEl>
                                        <p:attrNameLst>
                                          <p:attrName>style.visibility</p:attrName>
                                        </p:attrNameLst>
                                      </p:cBhvr>
                                      <p:to>
                                        <p:strVal val="visible"/>
                                      </p:to>
                                    </p:set>
                                    <p:animEffect transition="in" filter="dissolve">
                                      <p:cBhvr>
                                        <p:cTn id="53" dur="500"/>
                                        <p:tgtEl>
                                          <p:spTgt spid="22123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1241"/>
                                        </p:tgtEl>
                                        <p:attrNameLst>
                                          <p:attrName>style.visibility</p:attrName>
                                        </p:attrNameLst>
                                      </p:cBhvr>
                                      <p:to>
                                        <p:strVal val="visible"/>
                                      </p:to>
                                    </p:set>
                                    <p:animEffect transition="in" filter="dissolve">
                                      <p:cBhvr>
                                        <p:cTn id="56" dur="500"/>
                                        <p:tgtEl>
                                          <p:spTgt spid="221241"/>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21261"/>
                                        </p:tgtEl>
                                        <p:attrNameLst>
                                          <p:attrName>style.visibility</p:attrName>
                                        </p:attrNameLst>
                                      </p:cBhvr>
                                      <p:to>
                                        <p:strVal val="visible"/>
                                      </p:to>
                                    </p:set>
                                    <p:animEffect transition="in" filter="dissolve">
                                      <p:cBhvr>
                                        <p:cTn id="59" dur="500"/>
                                        <p:tgtEl>
                                          <p:spTgt spid="22126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21223"/>
                                        </p:tgtEl>
                                        <p:attrNameLst>
                                          <p:attrName>style.visibility</p:attrName>
                                        </p:attrNameLst>
                                      </p:cBhvr>
                                      <p:to>
                                        <p:strVal val="visible"/>
                                      </p:to>
                                    </p:set>
                                    <p:animEffect transition="in" filter="dissolve">
                                      <p:cBhvr>
                                        <p:cTn id="62" dur="500"/>
                                        <p:tgtEl>
                                          <p:spTgt spid="221223"/>
                                        </p:tgtEl>
                                      </p:cBhvr>
                                    </p:animEffect>
                                  </p:childTnLst>
                                </p:cTn>
                              </p:par>
                              <p:par>
                                <p:cTn id="63" presetID="22" presetClass="entr" presetSubtype="8" fill="hold" nodeType="withEffect">
                                  <p:stCondLst>
                                    <p:cond delay="1000"/>
                                  </p:stCondLst>
                                  <p:childTnLst>
                                    <p:set>
                                      <p:cBhvr>
                                        <p:cTn id="64" dur="1" fill="hold">
                                          <p:stCondLst>
                                            <p:cond delay="0"/>
                                          </p:stCondLst>
                                        </p:cTn>
                                        <p:tgtEl>
                                          <p:spTgt spid="221238"/>
                                        </p:tgtEl>
                                        <p:attrNameLst>
                                          <p:attrName>style.visibility</p:attrName>
                                        </p:attrNameLst>
                                      </p:cBhvr>
                                      <p:to>
                                        <p:strVal val="visible"/>
                                      </p:to>
                                    </p:set>
                                    <p:animEffect transition="in" filter="wipe(left)">
                                      <p:cBhvr>
                                        <p:cTn id="65" dur="2000"/>
                                        <p:tgtEl>
                                          <p:spTgt spid="22123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0" presetClass="path" presetSubtype="0" accel="50000" decel="50000" fill="hold" grpId="1" nodeType="clickEffect">
                                  <p:stCondLst>
                                    <p:cond delay="0"/>
                                  </p:stCondLst>
                                  <p:childTnLst>
                                    <p:animMotion origin="layout" path="M 0 0 L 0.06667 0 " pathEditMode="relative" ptsTypes="AA">
                                      <p:cBhvr>
                                        <p:cTn id="69" dur="2000" fill="hold"/>
                                        <p:tgtEl>
                                          <p:spTgt spid="221261"/>
                                        </p:tgtEl>
                                        <p:attrNameLst>
                                          <p:attrName>ppt_x</p:attrName>
                                          <p:attrName>ppt_y</p:attrName>
                                        </p:attrNameLst>
                                      </p:cBhvr>
                                    </p:animMotion>
                                  </p:childTnLst>
                                </p:cTn>
                              </p:par>
                              <p:par>
                                <p:cTn id="70" presetID="3" presetClass="exit" presetSubtype="10" fill="hold" grpId="2" nodeType="withEffect">
                                  <p:stCondLst>
                                    <p:cond delay="0"/>
                                  </p:stCondLst>
                                  <p:childTnLst>
                                    <p:animEffect transition="out" filter="blinds(horizontal)">
                                      <p:cBhvr>
                                        <p:cTn id="71" dur="500"/>
                                        <p:tgtEl>
                                          <p:spTgt spid="221262"/>
                                        </p:tgtEl>
                                      </p:cBhvr>
                                    </p:animEffect>
                                    <p:set>
                                      <p:cBhvr>
                                        <p:cTn id="72" dur="1" fill="hold">
                                          <p:stCondLst>
                                            <p:cond delay="499"/>
                                          </p:stCondLst>
                                        </p:cTn>
                                        <p:tgtEl>
                                          <p:spTgt spid="221262"/>
                                        </p:tgtEl>
                                        <p:attrNameLst>
                                          <p:attrName>style.visibility</p:attrName>
                                        </p:attrNameLst>
                                      </p:cBhvr>
                                      <p:to>
                                        <p:strVal val="hidden"/>
                                      </p:to>
                                    </p:set>
                                  </p:childTnLst>
                                </p:cTn>
                              </p:par>
                              <p:par>
                                <p:cTn id="73" presetID="0" presetClass="path" presetSubtype="0" accel="50000" decel="50000" fill="hold" grpId="1" nodeType="withEffect">
                                  <p:stCondLst>
                                    <p:cond delay="0"/>
                                  </p:stCondLst>
                                  <p:childTnLst>
                                    <p:animMotion origin="layout" path="M 0 0 L 0.06667 0 " pathEditMode="relative" ptsTypes="AA">
                                      <p:cBhvr>
                                        <p:cTn id="74" dur="2000" fill="hold"/>
                                        <p:tgtEl>
                                          <p:spTgt spid="221260"/>
                                        </p:tgtEl>
                                        <p:attrNameLst>
                                          <p:attrName>ppt_x</p:attrName>
                                          <p:attrName>ppt_y</p:attrName>
                                        </p:attrNameLst>
                                      </p:cBhvr>
                                    </p:animMotion>
                                  </p:childTnLst>
                                </p:cTn>
                              </p:par>
                              <p:par>
                                <p:cTn id="75" presetID="3" presetClass="exit" presetSubtype="10" fill="hold" nodeType="withEffect">
                                  <p:stCondLst>
                                    <p:cond delay="0"/>
                                  </p:stCondLst>
                                  <p:childTnLst>
                                    <p:animEffect transition="out" filter="blinds(horizontal)">
                                      <p:cBhvr>
                                        <p:cTn id="76" dur="500"/>
                                        <p:tgtEl>
                                          <p:spTgt spid="221238"/>
                                        </p:tgtEl>
                                      </p:cBhvr>
                                    </p:animEffect>
                                    <p:set>
                                      <p:cBhvr>
                                        <p:cTn id="77" dur="1" fill="hold">
                                          <p:stCondLst>
                                            <p:cond delay="499"/>
                                          </p:stCondLst>
                                        </p:cTn>
                                        <p:tgtEl>
                                          <p:spTgt spid="221238"/>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221239"/>
                                        </p:tgtEl>
                                      </p:cBhvr>
                                    </p:animEffect>
                                    <p:set>
                                      <p:cBhvr>
                                        <p:cTn id="80" dur="1" fill="hold">
                                          <p:stCondLst>
                                            <p:cond delay="499"/>
                                          </p:stCondLst>
                                        </p:cTn>
                                        <p:tgtEl>
                                          <p:spTgt spid="221239"/>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221258"/>
                                        </p:tgtEl>
                                      </p:cBhvr>
                                    </p:animEffect>
                                    <p:set>
                                      <p:cBhvr>
                                        <p:cTn id="83" dur="1" fill="hold">
                                          <p:stCondLst>
                                            <p:cond delay="499"/>
                                          </p:stCondLst>
                                        </p:cTn>
                                        <p:tgtEl>
                                          <p:spTgt spid="221258"/>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21259"/>
                                        </p:tgtEl>
                                      </p:cBhvr>
                                    </p:animEffect>
                                    <p:set>
                                      <p:cBhvr>
                                        <p:cTn id="86" dur="1" fill="hold">
                                          <p:stCondLst>
                                            <p:cond delay="499"/>
                                          </p:stCondLst>
                                        </p:cTn>
                                        <p:tgtEl>
                                          <p:spTgt spid="221259"/>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1" nodeType="clickEffect">
                                  <p:stCondLst>
                                    <p:cond delay="0"/>
                                  </p:stCondLst>
                                  <p:childTnLst>
                                    <p:set>
                                      <p:cBhvr>
                                        <p:cTn id="90" dur="1" fill="hold">
                                          <p:stCondLst>
                                            <p:cond delay="0"/>
                                          </p:stCondLst>
                                        </p:cTn>
                                        <p:tgtEl>
                                          <p:spTgt spid="221274"/>
                                        </p:tgtEl>
                                        <p:attrNameLst>
                                          <p:attrName>style.visibility</p:attrName>
                                        </p:attrNameLst>
                                      </p:cBhvr>
                                      <p:to>
                                        <p:strVal val="visible"/>
                                      </p:to>
                                    </p:set>
                                    <p:animEffect transition="in" filter="dissolve">
                                      <p:cBhvr>
                                        <p:cTn id="91" dur="500"/>
                                        <p:tgtEl>
                                          <p:spTgt spid="2212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21270"/>
                                        </p:tgtEl>
                                        <p:attrNameLst>
                                          <p:attrName>style.visibility</p:attrName>
                                        </p:attrNameLst>
                                      </p:cBhvr>
                                      <p:to>
                                        <p:strVal val="visible"/>
                                      </p:to>
                                    </p:set>
                                    <p:animEffect transition="in" filter="wipe(left)">
                                      <p:cBhvr>
                                        <p:cTn id="96" dur="1000"/>
                                        <p:tgtEl>
                                          <p:spTgt spid="221270"/>
                                        </p:tgtEl>
                                      </p:cBhvr>
                                    </p:animEffect>
                                  </p:childTnLst>
                                </p:cTn>
                              </p:par>
                              <p:par>
                                <p:cTn id="97" presetID="9" presetClass="entr" presetSubtype="0" fill="hold" nodeType="withEffect">
                                  <p:stCondLst>
                                    <p:cond delay="0"/>
                                  </p:stCondLst>
                                  <p:childTnLst>
                                    <p:set>
                                      <p:cBhvr>
                                        <p:cTn id="98" dur="1" fill="hold">
                                          <p:stCondLst>
                                            <p:cond delay="0"/>
                                          </p:stCondLst>
                                        </p:cTn>
                                        <p:tgtEl>
                                          <p:spTgt spid="221271"/>
                                        </p:tgtEl>
                                        <p:attrNameLst>
                                          <p:attrName>style.visibility</p:attrName>
                                        </p:attrNameLst>
                                      </p:cBhvr>
                                      <p:to>
                                        <p:strVal val="visible"/>
                                      </p:to>
                                    </p:set>
                                    <p:animEffect transition="in" filter="dissolve">
                                      <p:cBhvr>
                                        <p:cTn id="99" dur="500"/>
                                        <p:tgtEl>
                                          <p:spTgt spid="221271"/>
                                        </p:tgtEl>
                                      </p:cBhvr>
                                    </p:animEffect>
                                  </p:childTnLst>
                                </p:cTn>
                              </p:par>
                              <p:par>
                                <p:cTn id="100" presetID="9" presetClass="entr" presetSubtype="0" fill="hold" nodeType="withEffect">
                                  <p:stCondLst>
                                    <p:cond delay="0"/>
                                  </p:stCondLst>
                                  <p:childTnLst>
                                    <p:set>
                                      <p:cBhvr>
                                        <p:cTn id="101" dur="1" fill="hold">
                                          <p:stCondLst>
                                            <p:cond delay="0"/>
                                          </p:stCondLst>
                                        </p:cTn>
                                        <p:tgtEl>
                                          <p:spTgt spid="221267"/>
                                        </p:tgtEl>
                                        <p:attrNameLst>
                                          <p:attrName>style.visibility</p:attrName>
                                        </p:attrNameLst>
                                      </p:cBhvr>
                                      <p:to>
                                        <p:strVal val="visible"/>
                                      </p:to>
                                    </p:set>
                                    <p:animEffect transition="in" filter="dissolve">
                                      <p:cBhvr>
                                        <p:cTn id="102" dur="500"/>
                                        <p:tgtEl>
                                          <p:spTgt spid="22126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21266"/>
                                        </p:tgtEl>
                                        <p:attrNameLst>
                                          <p:attrName>style.visibility</p:attrName>
                                        </p:attrNameLst>
                                      </p:cBhvr>
                                      <p:to>
                                        <p:strVal val="visible"/>
                                      </p:to>
                                    </p:set>
                                    <p:animEffect transition="in" filter="dissolve">
                                      <p:cBhvr>
                                        <p:cTn id="105" dur="500"/>
                                        <p:tgtEl>
                                          <p:spTgt spid="22126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xit" presetSubtype="10" fill="hold" grpId="2" nodeType="clickEffect">
                                  <p:stCondLst>
                                    <p:cond delay="0"/>
                                  </p:stCondLst>
                                  <p:childTnLst>
                                    <p:animEffect transition="out" filter="blinds(horizontal)">
                                      <p:cBhvr>
                                        <p:cTn id="109" dur="500"/>
                                        <p:tgtEl>
                                          <p:spTgt spid="221261"/>
                                        </p:tgtEl>
                                      </p:cBhvr>
                                    </p:animEffect>
                                    <p:set>
                                      <p:cBhvr>
                                        <p:cTn id="110" dur="1" fill="hold">
                                          <p:stCondLst>
                                            <p:cond delay="499"/>
                                          </p:stCondLst>
                                        </p:cTn>
                                        <p:tgtEl>
                                          <p:spTgt spid="221261"/>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221262"/>
                                        </p:tgtEl>
                                      </p:cBhvr>
                                    </p:animEffect>
                                    <p:set>
                                      <p:cBhvr>
                                        <p:cTn id="113" dur="1" fill="hold">
                                          <p:stCondLst>
                                            <p:cond delay="499"/>
                                          </p:stCondLst>
                                        </p:cTn>
                                        <p:tgtEl>
                                          <p:spTgt spid="221262"/>
                                        </p:tgtEl>
                                        <p:attrNameLst>
                                          <p:attrName>style.visibility</p:attrName>
                                        </p:attrNameLst>
                                      </p:cBhvr>
                                      <p:to>
                                        <p:strVal val="hidden"/>
                                      </p:to>
                                    </p:set>
                                  </p:childTnLst>
                                </p:cTn>
                              </p:par>
                              <p:par>
                                <p:cTn id="114" presetID="3" presetClass="exit" presetSubtype="10" fill="hold" grpId="2" nodeType="withEffect">
                                  <p:stCondLst>
                                    <p:cond delay="0"/>
                                  </p:stCondLst>
                                  <p:childTnLst>
                                    <p:animEffect transition="out" filter="blinds(horizontal)">
                                      <p:cBhvr>
                                        <p:cTn id="115" dur="500"/>
                                        <p:tgtEl>
                                          <p:spTgt spid="221260"/>
                                        </p:tgtEl>
                                      </p:cBhvr>
                                    </p:animEffect>
                                    <p:set>
                                      <p:cBhvr>
                                        <p:cTn id="116" dur="1" fill="hold">
                                          <p:stCondLst>
                                            <p:cond delay="499"/>
                                          </p:stCondLst>
                                        </p:cTn>
                                        <p:tgtEl>
                                          <p:spTgt spid="221260"/>
                                        </p:tgtEl>
                                        <p:attrNameLst>
                                          <p:attrName>style.visibility</p:attrName>
                                        </p:attrNameLst>
                                      </p:cBhvr>
                                      <p:to>
                                        <p:strVal val="hidden"/>
                                      </p:to>
                                    </p:set>
                                  </p:childTnLst>
                                </p:cTn>
                              </p:par>
                              <p:par>
                                <p:cTn id="117" presetID="3" presetClass="entr" presetSubtype="10" fill="hold" grpId="0" nodeType="withEffect">
                                  <p:stCondLst>
                                    <p:cond delay="0"/>
                                  </p:stCondLst>
                                  <p:childTnLst>
                                    <p:set>
                                      <p:cBhvr>
                                        <p:cTn id="118" dur="1" fill="hold">
                                          <p:stCondLst>
                                            <p:cond delay="0"/>
                                          </p:stCondLst>
                                        </p:cTn>
                                        <p:tgtEl>
                                          <p:spTgt spid="221273"/>
                                        </p:tgtEl>
                                        <p:attrNameLst>
                                          <p:attrName>style.visibility</p:attrName>
                                        </p:attrNameLst>
                                      </p:cBhvr>
                                      <p:to>
                                        <p:strVal val="visible"/>
                                      </p:to>
                                    </p:set>
                                    <p:animEffect transition="in" filter="blinds(horizontal)">
                                      <p:cBhvr>
                                        <p:cTn id="119" dur="500"/>
                                        <p:tgtEl>
                                          <p:spTgt spid="221273"/>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221274"/>
                                        </p:tgtEl>
                                        <p:attrNameLst>
                                          <p:attrName>style.visibility</p:attrName>
                                        </p:attrNameLst>
                                      </p:cBhvr>
                                      <p:to>
                                        <p:strVal val="visible"/>
                                      </p:to>
                                    </p:set>
                                    <p:animEffect transition="in" filter="blinds(horizontal)">
                                      <p:cBhvr>
                                        <p:cTn id="122" dur="500"/>
                                        <p:tgtEl>
                                          <p:spTgt spid="221274"/>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221272"/>
                                        </p:tgtEl>
                                        <p:attrNameLst>
                                          <p:attrName>style.visibility</p:attrName>
                                        </p:attrNameLst>
                                      </p:cBhvr>
                                      <p:to>
                                        <p:strVal val="visible"/>
                                      </p:to>
                                    </p:set>
                                    <p:animEffect transition="in" filter="blinds(horizontal)">
                                      <p:cBhvr>
                                        <p:cTn id="125" dur="500"/>
                                        <p:tgtEl>
                                          <p:spTgt spid="22127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221225"/>
                                        </p:tgtEl>
                                        <p:attrNameLst>
                                          <p:attrName>style.visibility</p:attrName>
                                        </p:attrNameLst>
                                      </p:cBhvr>
                                      <p:to>
                                        <p:strVal val="visible"/>
                                      </p:to>
                                    </p:set>
                                    <p:animEffect transition="in" filter="dissolve">
                                      <p:cBhvr>
                                        <p:cTn id="130" dur="500"/>
                                        <p:tgtEl>
                                          <p:spTgt spid="22122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221228"/>
                                        </p:tgtEl>
                                        <p:attrNameLst>
                                          <p:attrName>style.visibility</p:attrName>
                                        </p:attrNameLst>
                                      </p:cBhvr>
                                      <p:to>
                                        <p:strVal val="visible"/>
                                      </p:to>
                                    </p:set>
                                    <p:animEffect transition="in" filter="dissolve">
                                      <p:cBhvr>
                                        <p:cTn id="133" dur="500"/>
                                        <p:tgtEl>
                                          <p:spTgt spid="22122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221265"/>
                                        </p:tgtEl>
                                        <p:attrNameLst>
                                          <p:attrName>style.visibility</p:attrName>
                                        </p:attrNameLst>
                                      </p:cBhvr>
                                      <p:to>
                                        <p:strVal val="visible"/>
                                      </p:to>
                                    </p:set>
                                    <p:animEffect transition="in" filter="dissolve">
                                      <p:cBhvr>
                                        <p:cTn id="136" dur="500"/>
                                        <p:tgtEl>
                                          <p:spTgt spid="221265"/>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221243"/>
                                        </p:tgtEl>
                                        <p:attrNameLst>
                                          <p:attrName>style.visibility</p:attrName>
                                        </p:attrNameLst>
                                      </p:cBhvr>
                                      <p:to>
                                        <p:strVal val="visible"/>
                                      </p:to>
                                    </p:set>
                                    <p:animEffect transition="in" filter="dissolve">
                                      <p:cBhvr>
                                        <p:cTn id="139" dur="500"/>
                                        <p:tgtEl>
                                          <p:spTgt spid="22124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0" presetClass="path" presetSubtype="0" accel="50000" decel="50000" fill="hold" grpId="1" nodeType="clickEffect">
                                  <p:stCondLst>
                                    <p:cond delay="0"/>
                                  </p:stCondLst>
                                  <p:childTnLst>
                                    <p:animMotion origin="layout" path="M 0 0 L 0.06666 0 " pathEditMode="relative" ptsTypes="AA">
                                      <p:cBhvr>
                                        <p:cTn id="143" dur="2000" fill="hold"/>
                                        <p:tgtEl>
                                          <p:spTgt spid="221272"/>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0 0 L 0.06666 0 " pathEditMode="relative" ptsTypes="AA">
                                      <p:cBhvr>
                                        <p:cTn id="145" dur="2000" fill="hold"/>
                                        <p:tgtEl>
                                          <p:spTgt spid="221273"/>
                                        </p:tgtEl>
                                        <p:attrNameLst>
                                          <p:attrName>ppt_x</p:attrName>
                                          <p:attrName>ppt_y</p:attrName>
                                        </p:attrNameLst>
                                      </p:cBhvr>
                                    </p:animMotion>
                                  </p:childTnLst>
                                </p:cTn>
                              </p:par>
                              <p:par>
                                <p:cTn id="146" presetID="3" presetClass="exit" presetSubtype="10" fill="hold" nodeType="withEffect">
                                  <p:stCondLst>
                                    <p:cond delay="0"/>
                                  </p:stCondLst>
                                  <p:childTnLst>
                                    <p:animEffect transition="out" filter="blinds(horizontal)">
                                      <p:cBhvr>
                                        <p:cTn id="147" dur="500"/>
                                        <p:tgtEl>
                                          <p:spTgt spid="221271"/>
                                        </p:tgtEl>
                                      </p:cBhvr>
                                    </p:animEffect>
                                    <p:set>
                                      <p:cBhvr>
                                        <p:cTn id="148" dur="1" fill="hold">
                                          <p:stCondLst>
                                            <p:cond delay="499"/>
                                          </p:stCondLst>
                                        </p:cTn>
                                        <p:tgtEl>
                                          <p:spTgt spid="221271"/>
                                        </p:tgtEl>
                                        <p:attrNameLst>
                                          <p:attrName>style.visibility</p:attrName>
                                        </p:attrNameLst>
                                      </p:cBhvr>
                                      <p:to>
                                        <p:strVal val="hidden"/>
                                      </p:to>
                                    </p:set>
                                  </p:childTnLst>
                                </p:cTn>
                              </p:par>
                              <p:par>
                                <p:cTn id="149" presetID="3" presetClass="exit" presetSubtype="10" fill="hold" nodeType="withEffect">
                                  <p:stCondLst>
                                    <p:cond delay="0"/>
                                  </p:stCondLst>
                                  <p:childTnLst>
                                    <p:animEffect transition="out" filter="blinds(horizontal)">
                                      <p:cBhvr>
                                        <p:cTn id="150" dur="500"/>
                                        <p:tgtEl>
                                          <p:spTgt spid="221267"/>
                                        </p:tgtEl>
                                      </p:cBhvr>
                                    </p:animEffect>
                                    <p:set>
                                      <p:cBhvr>
                                        <p:cTn id="151" dur="1" fill="hold">
                                          <p:stCondLst>
                                            <p:cond delay="499"/>
                                          </p:stCondLst>
                                        </p:cTn>
                                        <p:tgtEl>
                                          <p:spTgt spid="221267"/>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221266"/>
                                        </p:tgtEl>
                                      </p:cBhvr>
                                    </p:animEffect>
                                    <p:set>
                                      <p:cBhvr>
                                        <p:cTn id="154" dur="1" fill="hold">
                                          <p:stCondLst>
                                            <p:cond delay="499"/>
                                          </p:stCondLst>
                                        </p:cTn>
                                        <p:tgtEl>
                                          <p:spTgt spid="221266"/>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221270"/>
                                        </p:tgtEl>
                                      </p:cBhvr>
                                    </p:animEffect>
                                    <p:set>
                                      <p:cBhvr>
                                        <p:cTn id="157" dur="1" fill="hold">
                                          <p:stCondLst>
                                            <p:cond delay="499"/>
                                          </p:stCondLst>
                                        </p:cTn>
                                        <p:tgtEl>
                                          <p:spTgt spid="221270"/>
                                        </p:tgtEl>
                                        <p:attrNameLst>
                                          <p:attrName>style.visibility</p:attrName>
                                        </p:attrNameLst>
                                      </p:cBhvr>
                                      <p:to>
                                        <p:strVal val="hidden"/>
                                      </p:to>
                                    </p:set>
                                  </p:childTnLst>
                                </p:cTn>
                              </p:par>
                              <p:par>
                                <p:cTn id="158" presetID="3" presetClass="exit" presetSubtype="10" fill="hold" grpId="2" nodeType="withEffect">
                                  <p:stCondLst>
                                    <p:cond delay="0"/>
                                  </p:stCondLst>
                                  <p:childTnLst>
                                    <p:animEffect transition="out" filter="blinds(horizontal)">
                                      <p:cBhvr>
                                        <p:cTn id="159" dur="500"/>
                                        <p:tgtEl>
                                          <p:spTgt spid="221274"/>
                                        </p:tgtEl>
                                      </p:cBhvr>
                                    </p:animEffect>
                                    <p:set>
                                      <p:cBhvr>
                                        <p:cTn id="160" dur="1" fill="hold">
                                          <p:stCondLst>
                                            <p:cond delay="499"/>
                                          </p:stCondLst>
                                        </p:cTn>
                                        <p:tgtEl>
                                          <p:spTgt spid="221274"/>
                                        </p:tgtEl>
                                        <p:attrNameLst>
                                          <p:attrName>style.visibility</p:attrName>
                                        </p:attrNameLst>
                                      </p:cBhvr>
                                      <p:to>
                                        <p:strVal val="hidden"/>
                                      </p:to>
                                    </p:set>
                                  </p:childTnLst>
                                </p:cTn>
                              </p:par>
                              <p:par>
                                <p:cTn id="161" presetID="9" presetClass="entr" presetSubtype="0" fill="hold" grpId="0" nodeType="withEffect">
                                  <p:stCondLst>
                                    <p:cond delay="1000"/>
                                  </p:stCondLst>
                                  <p:childTnLst>
                                    <p:set>
                                      <p:cBhvr>
                                        <p:cTn id="162" dur="1" fill="hold">
                                          <p:stCondLst>
                                            <p:cond delay="0"/>
                                          </p:stCondLst>
                                        </p:cTn>
                                        <p:tgtEl>
                                          <p:spTgt spid="221277"/>
                                        </p:tgtEl>
                                        <p:attrNameLst>
                                          <p:attrName>style.visibility</p:attrName>
                                        </p:attrNameLst>
                                      </p:cBhvr>
                                      <p:to>
                                        <p:strVal val="visible"/>
                                      </p:to>
                                    </p:set>
                                    <p:animEffect transition="in" filter="dissolve">
                                      <p:cBhvr>
                                        <p:cTn id="163" dur="500"/>
                                        <p:tgtEl>
                                          <p:spTgt spid="22127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221268"/>
                                        </p:tgtEl>
                                        <p:attrNameLst>
                                          <p:attrName>style.visibility</p:attrName>
                                        </p:attrNameLst>
                                      </p:cBhvr>
                                      <p:to>
                                        <p:strVal val="visible"/>
                                      </p:to>
                                    </p:set>
                                    <p:animEffect transition="in" filter="blinds(horizontal)">
                                      <p:cBhvr>
                                        <p:cTn id="168" dur="500"/>
                                        <p:tgtEl>
                                          <p:spTgt spid="221268"/>
                                        </p:tgtEl>
                                      </p:cBhvr>
                                    </p:animEffect>
                                  </p:childTnLst>
                                </p:cTn>
                              </p:par>
                              <p:par>
                                <p:cTn id="169" presetID="3" presetClass="entr" presetSubtype="10" fill="hold" nodeType="withEffect">
                                  <p:stCondLst>
                                    <p:cond delay="0"/>
                                  </p:stCondLst>
                                  <p:childTnLst>
                                    <p:set>
                                      <p:cBhvr>
                                        <p:cTn id="170" dur="1" fill="hold">
                                          <p:stCondLst>
                                            <p:cond delay="0"/>
                                          </p:stCondLst>
                                        </p:cTn>
                                        <p:tgtEl>
                                          <p:spTgt spid="221269"/>
                                        </p:tgtEl>
                                        <p:attrNameLst>
                                          <p:attrName>style.visibility</p:attrName>
                                        </p:attrNameLst>
                                      </p:cBhvr>
                                      <p:to>
                                        <p:strVal val="visible"/>
                                      </p:to>
                                    </p:set>
                                    <p:animEffect transition="in" filter="blinds(horizontal)">
                                      <p:cBhvr>
                                        <p:cTn id="171" dur="500"/>
                                        <p:tgtEl>
                                          <p:spTgt spid="221269"/>
                                        </p:tgtEl>
                                      </p:cBhvr>
                                    </p:animEffect>
                                  </p:childTnLst>
                                </p:cTn>
                              </p:par>
                              <p:par>
                                <p:cTn id="172" presetID="3" presetClass="entr" presetSubtype="10" fill="hold" nodeType="withEffect">
                                  <p:stCondLst>
                                    <p:cond delay="0"/>
                                  </p:stCondLst>
                                  <p:childTnLst>
                                    <p:set>
                                      <p:cBhvr>
                                        <p:cTn id="173" dur="1" fill="hold">
                                          <p:stCondLst>
                                            <p:cond delay="0"/>
                                          </p:stCondLst>
                                        </p:cTn>
                                        <p:tgtEl>
                                          <p:spTgt spid="221275"/>
                                        </p:tgtEl>
                                        <p:attrNameLst>
                                          <p:attrName>style.visibility</p:attrName>
                                        </p:attrNameLst>
                                      </p:cBhvr>
                                      <p:to>
                                        <p:strVal val="visible"/>
                                      </p:to>
                                    </p:set>
                                    <p:animEffect transition="in" filter="blinds(horizontal)">
                                      <p:cBhvr>
                                        <p:cTn id="174" dur="500"/>
                                        <p:tgtEl>
                                          <p:spTgt spid="221275"/>
                                        </p:tgtEl>
                                      </p:cBhvr>
                                    </p:animEffect>
                                  </p:childTnLst>
                                </p:cTn>
                              </p:par>
                              <p:par>
                                <p:cTn id="175" presetID="22" presetClass="entr" presetSubtype="8" fill="hold" nodeType="withEffect">
                                  <p:stCondLst>
                                    <p:cond delay="0"/>
                                  </p:stCondLst>
                                  <p:childTnLst>
                                    <p:set>
                                      <p:cBhvr>
                                        <p:cTn id="176" dur="1" fill="hold">
                                          <p:stCondLst>
                                            <p:cond delay="0"/>
                                          </p:stCondLst>
                                        </p:cTn>
                                        <p:tgtEl>
                                          <p:spTgt spid="221276"/>
                                        </p:tgtEl>
                                        <p:attrNameLst>
                                          <p:attrName>style.visibility</p:attrName>
                                        </p:attrNameLst>
                                      </p:cBhvr>
                                      <p:to>
                                        <p:strVal val="visible"/>
                                      </p:to>
                                    </p:set>
                                    <p:animEffect transition="in" filter="wipe(left)">
                                      <p:cBhvr>
                                        <p:cTn id="177" dur="1000"/>
                                        <p:tgtEl>
                                          <p:spTgt spid="22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animBg="1"/>
      <p:bldP spid="221200" grpId="0"/>
      <p:bldP spid="221223" grpId="0" animBg="1"/>
      <p:bldP spid="221224" grpId="0" animBg="1"/>
      <p:bldP spid="221225" grpId="0" animBg="1"/>
      <p:bldP spid="221226" grpId="0"/>
      <p:bldP spid="221227" grpId="0"/>
      <p:bldP spid="221228" grpId="0"/>
      <p:bldP spid="221232" grpId="0"/>
      <p:bldP spid="221233" grpId="0"/>
      <p:bldP spid="221241" grpId="0"/>
      <p:bldP spid="221242" grpId="0"/>
      <p:bldP spid="221243" grpId="0"/>
      <p:bldP spid="221258" grpId="0"/>
      <p:bldP spid="221258" grpId="1"/>
      <p:bldP spid="221260" grpId="0" animBg="1"/>
      <p:bldP spid="221260" grpId="1" animBg="1"/>
      <p:bldP spid="221260" grpId="2" animBg="1"/>
      <p:bldP spid="221261" grpId="0"/>
      <p:bldP spid="221261" grpId="1"/>
      <p:bldP spid="221261" grpId="2"/>
      <p:bldP spid="221262" grpId="0"/>
      <p:bldP spid="221262" grpId="1"/>
      <p:bldP spid="221262" grpId="2"/>
      <p:bldP spid="221263" grpId="0"/>
      <p:bldP spid="221264" grpId="0"/>
      <p:bldP spid="221265" grpId="0"/>
      <p:bldP spid="221266" grpId="0"/>
      <p:bldP spid="221266" grpId="1"/>
      <p:bldP spid="221268" grpId="0"/>
      <p:bldP spid="221272" grpId="0" animBg="1"/>
      <p:bldP spid="221272" grpId="1" animBg="1"/>
      <p:bldP spid="221273" grpId="0"/>
      <p:bldP spid="221274" grpId="0"/>
      <p:bldP spid="221274" grpId="1"/>
      <p:bldP spid="221274" grpId="2"/>
      <p:bldP spid="2212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381000"/>
            <a:ext cx="9296400" cy="10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eaLnBrk="1" hangingPunct="1">
              <a:defRPr/>
            </a:pPr>
            <a:r>
              <a:rPr lang="en-US" sz="3200" b="1" dirty="0" smtClean="0">
                <a:solidFill>
                  <a:srgbClr val="FFFF00"/>
                </a:solidFill>
                <a:latin typeface="+mn-lt"/>
                <a:cs typeface="Arial" charset="0"/>
              </a:rPr>
              <a:t>Key Concepts:</a:t>
            </a:r>
          </a:p>
          <a:p>
            <a:pPr algn="ctr" eaLnBrk="1" hangingPunct="1">
              <a:defRPr/>
            </a:pPr>
            <a:r>
              <a:rPr lang="en-US" sz="3200" b="1" i="1" dirty="0" smtClean="0">
                <a:solidFill>
                  <a:srgbClr val="FFFF00"/>
                </a:solidFill>
                <a:latin typeface="+mn-lt"/>
                <a:cs typeface="Arial" charset="0"/>
              </a:rPr>
              <a:t>Inter-related Outcomes</a:t>
            </a:r>
            <a:endParaRPr lang="en-US" sz="1600" b="1" i="1" dirty="0">
              <a:solidFill>
                <a:srgbClr val="FFFF00"/>
              </a:solidFill>
              <a:latin typeface="+mn-lt"/>
              <a:cs typeface="Arial" charset="0"/>
            </a:endParaRPr>
          </a:p>
        </p:txBody>
      </p:sp>
      <p:graphicFrame>
        <p:nvGraphicFramePr>
          <p:cNvPr id="9219" name="Object 3"/>
          <p:cNvGraphicFramePr>
            <a:graphicFrameLocks noGrp="1" noChangeAspect="1"/>
          </p:cNvGraphicFramePr>
          <p:nvPr>
            <p:ph/>
            <p:extLst>
              <p:ext uri="{D42A27DB-BD31-4B8C-83A1-F6EECF244321}">
                <p14:modId xmlns:p14="http://schemas.microsoft.com/office/powerpoint/2010/main" val="645739867"/>
              </p:ext>
            </p:extLst>
          </p:nvPr>
        </p:nvGraphicFramePr>
        <p:xfrm>
          <a:off x="2667000" y="2462755"/>
          <a:ext cx="3605212" cy="3386272"/>
        </p:xfrm>
        <a:graphic>
          <a:graphicData uri="http://schemas.openxmlformats.org/presentationml/2006/ole">
            <mc:AlternateContent xmlns:mc="http://schemas.openxmlformats.org/markup-compatibility/2006">
              <mc:Choice xmlns:v="urn:schemas-microsoft-com:vml" Requires="v">
                <p:oleObj spid="_x0000_s2238" name="Clip" r:id="rId4" imgW="3329983" imgH="3276708" progId="MS_ClipArt_Gallery.5">
                  <p:embed/>
                </p:oleObj>
              </mc:Choice>
              <mc:Fallback>
                <p:oleObj name="Clip" r:id="rId4" imgW="3329983" imgH="3276708" progId="MS_ClipArt_Gallery.5">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62755"/>
                        <a:ext cx="3605212" cy="3386272"/>
                      </a:xfrm>
                      <a:prstGeom prst="rect">
                        <a:avLst/>
                      </a:prstGeom>
                      <a:noFill/>
                      <a:ln>
                        <a:noFill/>
                      </a:ln>
                      <a:effectLst/>
                      <a:extLst/>
                    </p:spPr>
                  </p:pic>
                </p:oleObj>
              </mc:Fallback>
            </mc:AlternateContent>
          </a:graphicData>
        </a:graphic>
      </p:graphicFrame>
      <p:sp>
        <p:nvSpPr>
          <p:cNvPr id="9220" name="Text Box 4"/>
          <p:cNvSpPr txBox="1">
            <a:spLocks noChangeArrowheads="1"/>
          </p:cNvSpPr>
          <p:nvPr/>
        </p:nvSpPr>
        <p:spPr bwMode="auto">
          <a:xfrm>
            <a:off x="3227000" y="3519722"/>
            <a:ext cx="2513786" cy="15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2400" b="1" i="1" dirty="0">
                <a:latin typeface="+mn-lt"/>
                <a:cs typeface="Arial" charset="0"/>
              </a:rPr>
              <a:t>Counterbalanced</a:t>
            </a:r>
          </a:p>
          <a:p>
            <a:pPr algn="ctr" eaLnBrk="1" hangingPunct="1">
              <a:defRPr/>
            </a:pPr>
            <a:r>
              <a:rPr lang="en-US" sz="2400" b="1" i="1" dirty="0">
                <a:latin typeface="+mn-lt"/>
                <a:cs typeface="Arial" charset="0"/>
              </a:rPr>
              <a:t>Indicators of</a:t>
            </a:r>
          </a:p>
          <a:p>
            <a:pPr algn="ctr" eaLnBrk="1" hangingPunct="1">
              <a:defRPr/>
            </a:pPr>
            <a:r>
              <a:rPr lang="en-US" sz="2400" b="1" i="1" dirty="0">
                <a:latin typeface="+mn-lt"/>
                <a:cs typeface="Arial" charset="0"/>
              </a:rPr>
              <a:t>System</a:t>
            </a:r>
          </a:p>
          <a:p>
            <a:pPr algn="ctr" eaLnBrk="1" hangingPunct="1">
              <a:defRPr/>
            </a:pPr>
            <a:r>
              <a:rPr lang="en-US" sz="2400" b="1" i="1" dirty="0">
                <a:latin typeface="+mn-lt"/>
                <a:cs typeface="Arial" charset="0"/>
              </a:rPr>
              <a:t>Performance</a:t>
            </a:r>
          </a:p>
        </p:txBody>
      </p:sp>
      <p:sp>
        <p:nvSpPr>
          <p:cNvPr id="9221" name="Text Box 5"/>
          <p:cNvSpPr txBox="1">
            <a:spLocks noChangeArrowheads="1"/>
          </p:cNvSpPr>
          <p:nvPr/>
        </p:nvSpPr>
        <p:spPr bwMode="auto">
          <a:xfrm>
            <a:off x="1162520" y="3058202"/>
            <a:ext cx="1351611" cy="116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Permanency</a:t>
            </a:r>
          </a:p>
          <a:p>
            <a:pPr algn="ctr" eaLnBrk="1" hangingPunct="1">
              <a:defRPr/>
            </a:pPr>
            <a:r>
              <a:rPr lang="en-US" sz="1400" b="1" dirty="0">
                <a:latin typeface="+mn-lt"/>
                <a:cs typeface="Arial" charset="0"/>
              </a:rPr>
              <a:t>Through</a:t>
            </a:r>
          </a:p>
          <a:p>
            <a:pPr algn="ctr" eaLnBrk="1" hangingPunct="1">
              <a:defRPr/>
            </a:pPr>
            <a:r>
              <a:rPr lang="en-US" sz="1400" b="1" dirty="0">
                <a:latin typeface="+mn-lt"/>
                <a:cs typeface="Arial" charset="0"/>
              </a:rPr>
              <a:t>Reunification,</a:t>
            </a:r>
          </a:p>
          <a:p>
            <a:pPr algn="ctr" eaLnBrk="1" hangingPunct="1">
              <a:defRPr/>
            </a:pPr>
            <a:r>
              <a:rPr lang="en-US" sz="1400" b="1" dirty="0">
                <a:latin typeface="+mn-lt"/>
                <a:cs typeface="Arial" charset="0"/>
              </a:rPr>
              <a:t>Adoption, or</a:t>
            </a:r>
          </a:p>
          <a:p>
            <a:pPr algn="ctr" eaLnBrk="1" hangingPunct="1">
              <a:defRPr/>
            </a:pPr>
            <a:r>
              <a:rPr lang="en-US" sz="1400" b="1" dirty="0">
                <a:latin typeface="+mn-lt"/>
                <a:cs typeface="Arial" charset="0"/>
              </a:rPr>
              <a:t>Guardianship</a:t>
            </a:r>
          </a:p>
        </p:txBody>
      </p:sp>
      <p:sp>
        <p:nvSpPr>
          <p:cNvPr id="9222" name="Text Box 6"/>
          <p:cNvSpPr txBox="1">
            <a:spLocks noChangeArrowheads="1"/>
          </p:cNvSpPr>
          <p:nvPr/>
        </p:nvSpPr>
        <p:spPr bwMode="auto">
          <a:xfrm>
            <a:off x="1715062" y="4963202"/>
            <a:ext cx="840252" cy="73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Shorter</a:t>
            </a:r>
          </a:p>
          <a:p>
            <a:pPr algn="ctr" eaLnBrk="1" hangingPunct="1">
              <a:defRPr/>
            </a:pPr>
            <a:r>
              <a:rPr lang="en-US" sz="1400" b="1" dirty="0">
                <a:latin typeface="+mn-lt"/>
                <a:cs typeface="Arial" charset="0"/>
              </a:rPr>
              <a:t>Lengths</a:t>
            </a:r>
          </a:p>
          <a:p>
            <a:pPr algn="ctr" eaLnBrk="1" hangingPunct="1">
              <a:defRPr/>
            </a:pPr>
            <a:r>
              <a:rPr lang="en-US" sz="1400" b="1" dirty="0">
                <a:latin typeface="+mn-lt"/>
                <a:cs typeface="Arial" charset="0"/>
              </a:rPr>
              <a:t>Of Stay</a:t>
            </a:r>
          </a:p>
        </p:txBody>
      </p:sp>
      <p:sp>
        <p:nvSpPr>
          <p:cNvPr id="9223" name="Text Box 7"/>
          <p:cNvSpPr txBox="1">
            <a:spLocks noChangeArrowheads="1"/>
          </p:cNvSpPr>
          <p:nvPr/>
        </p:nvSpPr>
        <p:spPr bwMode="auto">
          <a:xfrm>
            <a:off x="3258673" y="5953802"/>
            <a:ext cx="88834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Stability</a:t>
            </a:r>
          </a:p>
          <a:p>
            <a:pPr algn="ctr" eaLnBrk="1" hangingPunct="1">
              <a:defRPr/>
            </a:pPr>
            <a:r>
              <a:rPr lang="en-US" sz="1400" b="1" dirty="0">
                <a:latin typeface="+mn-lt"/>
                <a:cs typeface="Arial" charset="0"/>
              </a:rPr>
              <a:t>Of Care</a:t>
            </a:r>
          </a:p>
        </p:txBody>
      </p:sp>
      <p:sp>
        <p:nvSpPr>
          <p:cNvPr id="9224" name="Text Box 8"/>
          <p:cNvSpPr txBox="1">
            <a:spLocks noChangeArrowheads="1"/>
          </p:cNvSpPr>
          <p:nvPr/>
        </p:nvSpPr>
        <p:spPr bwMode="auto">
          <a:xfrm>
            <a:off x="3337987" y="1906354"/>
            <a:ext cx="210983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Rate of Referrals/</a:t>
            </a:r>
          </a:p>
          <a:p>
            <a:pPr algn="ctr" eaLnBrk="1" hangingPunct="1">
              <a:defRPr/>
            </a:pPr>
            <a:r>
              <a:rPr lang="en-US" sz="1400" b="1" dirty="0">
                <a:latin typeface="+mn-lt"/>
                <a:cs typeface="Arial" charset="0"/>
              </a:rPr>
              <a:t>Substantiated Referrals</a:t>
            </a:r>
          </a:p>
        </p:txBody>
      </p:sp>
      <p:sp>
        <p:nvSpPr>
          <p:cNvPr id="9225" name="Text Box 9"/>
          <p:cNvSpPr txBox="1">
            <a:spLocks noChangeArrowheads="1"/>
          </p:cNvSpPr>
          <p:nvPr/>
        </p:nvSpPr>
        <p:spPr bwMode="auto">
          <a:xfrm>
            <a:off x="5964215" y="2315252"/>
            <a:ext cx="1289093" cy="95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Home-Based</a:t>
            </a:r>
          </a:p>
          <a:p>
            <a:pPr algn="ctr" eaLnBrk="1" hangingPunct="1">
              <a:defRPr/>
            </a:pPr>
            <a:r>
              <a:rPr lang="en-US" sz="1400" b="1" dirty="0">
                <a:latin typeface="+mn-lt"/>
                <a:cs typeface="Arial" charset="0"/>
              </a:rPr>
              <a:t>Services vs.</a:t>
            </a:r>
          </a:p>
          <a:p>
            <a:pPr algn="ctr" eaLnBrk="1" hangingPunct="1">
              <a:defRPr/>
            </a:pPr>
            <a:r>
              <a:rPr lang="en-US" sz="1400" b="1" dirty="0">
                <a:latin typeface="+mn-lt"/>
                <a:cs typeface="Arial" charset="0"/>
              </a:rPr>
              <a:t>Out-of-Home</a:t>
            </a:r>
          </a:p>
          <a:p>
            <a:pPr algn="ctr" eaLnBrk="1" hangingPunct="1">
              <a:defRPr/>
            </a:pPr>
            <a:r>
              <a:rPr lang="en-US" sz="1400" b="1" dirty="0">
                <a:latin typeface="+mn-lt"/>
                <a:cs typeface="Arial" charset="0"/>
              </a:rPr>
              <a:t>Care</a:t>
            </a:r>
          </a:p>
        </p:txBody>
      </p:sp>
      <p:sp>
        <p:nvSpPr>
          <p:cNvPr id="9226" name="Text Box 10"/>
          <p:cNvSpPr txBox="1">
            <a:spLocks noChangeArrowheads="1"/>
          </p:cNvSpPr>
          <p:nvPr/>
        </p:nvSpPr>
        <p:spPr bwMode="auto">
          <a:xfrm>
            <a:off x="5410200" y="5268002"/>
            <a:ext cx="2362200" cy="116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9" tIns="45709" rIns="91419" bIns="45709">
            <a:spAutoFit/>
          </a:bodyPr>
          <a:lstStyle/>
          <a:p>
            <a:pPr algn="ctr" eaLnBrk="1" hangingPunct="1">
              <a:defRPr/>
            </a:pPr>
            <a:r>
              <a:rPr lang="en-US" sz="1400" b="1" dirty="0">
                <a:latin typeface="+mn-lt"/>
                <a:cs typeface="Arial" charset="0"/>
              </a:rPr>
              <a:t>Maintain Positive Attachments</a:t>
            </a:r>
          </a:p>
          <a:p>
            <a:pPr algn="ctr" eaLnBrk="1" hangingPunct="1">
              <a:defRPr/>
            </a:pPr>
            <a:r>
              <a:rPr lang="en-US" sz="1400" b="1" dirty="0">
                <a:latin typeface="+mn-lt"/>
                <a:cs typeface="Arial" charset="0"/>
              </a:rPr>
              <a:t>To Family,</a:t>
            </a:r>
          </a:p>
          <a:p>
            <a:pPr algn="ctr" eaLnBrk="1" hangingPunct="1">
              <a:defRPr/>
            </a:pPr>
            <a:r>
              <a:rPr lang="en-US" sz="1400" b="1" dirty="0">
                <a:latin typeface="+mn-lt"/>
                <a:cs typeface="Arial" charset="0"/>
              </a:rPr>
              <a:t>Friends, and</a:t>
            </a:r>
          </a:p>
          <a:p>
            <a:pPr algn="ctr" eaLnBrk="1" hangingPunct="1">
              <a:defRPr/>
            </a:pPr>
            <a:r>
              <a:rPr lang="en-US" sz="1400" b="1" dirty="0">
                <a:latin typeface="+mn-lt"/>
                <a:cs typeface="Arial" charset="0"/>
              </a:rPr>
              <a:t>Neighbors</a:t>
            </a:r>
          </a:p>
        </p:txBody>
      </p:sp>
      <p:sp>
        <p:nvSpPr>
          <p:cNvPr id="9227" name="Text Box 11"/>
          <p:cNvSpPr txBox="1">
            <a:spLocks noChangeArrowheads="1"/>
          </p:cNvSpPr>
          <p:nvPr/>
        </p:nvSpPr>
        <p:spPr bwMode="auto">
          <a:xfrm>
            <a:off x="6730355" y="3693202"/>
            <a:ext cx="1253827" cy="73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Use of Least</a:t>
            </a:r>
          </a:p>
          <a:p>
            <a:pPr algn="ctr" eaLnBrk="1" hangingPunct="1">
              <a:defRPr/>
            </a:pPr>
            <a:r>
              <a:rPr lang="en-US" sz="1400" b="1" dirty="0">
                <a:latin typeface="+mn-lt"/>
                <a:cs typeface="Arial" charset="0"/>
              </a:rPr>
              <a:t>Restrictive</a:t>
            </a:r>
          </a:p>
          <a:p>
            <a:pPr algn="ctr" eaLnBrk="1" hangingPunct="1">
              <a:defRPr/>
            </a:pPr>
            <a:r>
              <a:rPr lang="en-US" sz="1400" b="1" dirty="0">
                <a:latin typeface="+mn-lt"/>
                <a:cs typeface="Arial" charset="0"/>
              </a:rPr>
              <a:t>Form of Care</a:t>
            </a:r>
          </a:p>
        </p:txBody>
      </p:sp>
      <p:sp>
        <p:nvSpPr>
          <p:cNvPr id="9337" name="Text Box 121"/>
          <p:cNvSpPr txBox="1">
            <a:spLocks noChangeArrowheads="1"/>
          </p:cNvSpPr>
          <p:nvPr/>
        </p:nvSpPr>
        <p:spPr bwMode="auto">
          <a:xfrm>
            <a:off x="1593801" y="2535915"/>
            <a:ext cx="1459011"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spAutoFit/>
          </a:bodyPr>
          <a:lstStyle/>
          <a:p>
            <a:pPr algn="ctr" eaLnBrk="1" hangingPunct="1">
              <a:defRPr/>
            </a:pPr>
            <a:r>
              <a:rPr lang="en-US" sz="1400" b="1" dirty="0">
                <a:latin typeface="+mn-lt"/>
                <a:cs typeface="Arial" charset="0"/>
              </a:rPr>
              <a:t>Reentry to Care</a:t>
            </a:r>
          </a:p>
        </p:txBody>
      </p:sp>
    </p:spTree>
    <p:extLst>
      <p:ext uri="{BB962C8B-B14F-4D97-AF65-F5344CB8AC3E}">
        <p14:creationId xmlns:p14="http://schemas.microsoft.com/office/powerpoint/2010/main" val="698791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style.rotation</p:attrName>
                                        </p:attrNameLst>
                                      </p:cBhvr>
                                      <p:tavLst>
                                        <p:tav tm="0">
                                          <p:val>
                                            <p:fltVal val="720"/>
                                          </p:val>
                                        </p:tav>
                                        <p:tav tm="100000">
                                          <p:val>
                                            <p:fltVal val="0"/>
                                          </p:val>
                                        </p:tav>
                                      </p:tavLst>
                                    </p:anim>
                                    <p:anim calcmode="lin" valueType="num">
                                      <p:cBhvr>
                                        <p:cTn id="9" dur="1000" fill="hold"/>
                                        <p:tgtEl>
                                          <p:spTgt spid="9219"/>
                                        </p:tgtEl>
                                        <p:attrNameLst>
                                          <p:attrName>ppt_h</p:attrName>
                                        </p:attrNameLst>
                                      </p:cBhvr>
                                      <p:tavLst>
                                        <p:tav tm="0">
                                          <p:val>
                                            <p:fltVal val="0"/>
                                          </p:val>
                                        </p:tav>
                                        <p:tav tm="100000">
                                          <p:val>
                                            <p:strVal val="#ppt_h"/>
                                          </p:val>
                                        </p:tav>
                                      </p:tavLst>
                                    </p:anim>
                                    <p:anim calcmode="lin" valueType="num">
                                      <p:cBhvr>
                                        <p:cTn id="10" dur="1000" fill="hold"/>
                                        <p:tgtEl>
                                          <p:spTgt spid="9219"/>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224"/>
                                        </p:tgtEl>
                                        <p:attrNameLst>
                                          <p:attrName>style.visibility</p:attrName>
                                        </p:attrNameLst>
                                      </p:cBhvr>
                                      <p:to>
                                        <p:strVal val="visible"/>
                                      </p:to>
                                    </p:set>
                                    <p:animEffect transition="in" filter="fade">
                                      <p:cBhvr>
                                        <p:cTn id="14" dur="500"/>
                                        <p:tgtEl>
                                          <p:spTgt spid="9224"/>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Effect transition="in" filter="fade">
                                      <p:cBhvr>
                                        <p:cTn id="18" dur="500"/>
                                        <p:tgtEl>
                                          <p:spTgt spid="9225"/>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227"/>
                                        </p:tgtEl>
                                        <p:attrNameLst>
                                          <p:attrName>style.visibility</p:attrName>
                                        </p:attrNameLst>
                                      </p:cBhvr>
                                      <p:to>
                                        <p:strVal val="visible"/>
                                      </p:to>
                                    </p:set>
                                    <p:animEffect transition="in" filter="fade">
                                      <p:cBhvr>
                                        <p:cTn id="22" dur="500"/>
                                        <p:tgtEl>
                                          <p:spTgt spid="9227"/>
                                        </p:tgtEl>
                                      </p:cBhvr>
                                    </p:animEffect>
                                  </p:childTnLst>
                                </p:cTn>
                              </p:par>
                            </p:childTnLst>
                          </p:cTn>
                        </p:par>
                        <p:par>
                          <p:cTn id="23" fill="hold" nodeType="afterGroup">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226"/>
                                        </p:tgtEl>
                                        <p:attrNameLst>
                                          <p:attrName>style.visibility</p:attrName>
                                        </p:attrNameLst>
                                      </p:cBhvr>
                                      <p:to>
                                        <p:strVal val="visible"/>
                                      </p:to>
                                    </p:set>
                                    <p:animEffect transition="in" filter="fade">
                                      <p:cBhvr>
                                        <p:cTn id="26" dur="500"/>
                                        <p:tgtEl>
                                          <p:spTgt spid="9226"/>
                                        </p:tgtEl>
                                      </p:cBhvr>
                                    </p:animEffect>
                                  </p:childTnLst>
                                </p:cTn>
                              </p:par>
                            </p:childTnLst>
                          </p:cTn>
                        </p:par>
                        <p:par>
                          <p:cTn id="27" fill="hold" nodeType="afterGroup">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9223"/>
                                        </p:tgtEl>
                                        <p:attrNameLst>
                                          <p:attrName>style.visibility</p:attrName>
                                        </p:attrNameLst>
                                      </p:cBhvr>
                                      <p:to>
                                        <p:strVal val="visible"/>
                                      </p:to>
                                    </p:set>
                                    <p:animEffect transition="in" filter="fade">
                                      <p:cBhvr>
                                        <p:cTn id="30" dur="500"/>
                                        <p:tgtEl>
                                          <p:spTgt spid="9223"/>
                                        </p:tgtEl>
                                      </p:cBhvr>
                                    </p:animEffect>
                                  </p:childTnLst>
                                </p:cTn>
                              </p:par>
                            </p:childTnLst>
                          </p:cTn>
                        </p:par>
                        <p:par>
                          <p:cTn id="31" fill="hold" nodeType="afterGroup">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9222"/>
                                        </p:tgtEl>
                                        <p:attrNameLst>
                                          <p:attrName>style.visibility</p:attrName>
                                        </p:attrNameLst>
                                      </p:cBhvr>
                                      <p:to>
                                        <p:strVal val="visible"/>
                                      </p:to>
                                    </p:set>
                                    <p:animEffect transition="in" filter="fade">
                                      <p:cBhvr>
                                        <p:cTn id="34" dur="500"/>
                                        <p:tgtEl>
                                          <p:spTgt spid="9222"/>
                                        </p:tgtEl>
                                      </p:cBhvr>
                                    </p:animEffect>
                                  </p:childTnLst>
                                </p:cTn>
                              </p:par>
                            </p:childTnLst>
                          </p:cTn>
                        </p:par>
                        <p:par>
                          <p:cTn id="35" fill="hold" nodeType="afterGroup">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9221"/>
                                        </p:tgtEl>
                                        <p:attrNameLst>
                                          <p:attrName>style.visibility</p:attrName>
                                        </p:attrNameLst>
                                      </p:cBhvr>
                                      <p:to>
                                        <p:strVal val="visible"/>
                                      </p:to>
                                    </p:set>
                                    <p:animEffect transition="in" filter="fade">
                                      <p:cBhvr>
                                        <p:cTn id="38" dur="500"/>
                                        <p:tgtEl>
                                          <p:spTgt spid="9221"/>
                                        </p:tgtEl>
                                      </p:cBhvr>
                                    </p:animEffect>
                                  </p:childTnLst>
                                </p:cTn>
                              </p:par>
                            </p:childTnLst>
                          </p:cTn>
                        </p:par>
                        <p:par>
                          <p:cTn id="39" fill="hold" nodeType="afterGroup">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9337"/>
                                        </p:tgtEl>
                                        <p:attrNameLst>
                                          <p:attrName>style.visibility</p:attrName>
                                        </p:attrNameLst>
                                      </p:cBhvr>
                                      <p:to>
                                        <p:strVal val="visible"/>
                                      </p:to>
                                    </p:set>
                                    <p:animEffect transition="in" filter="fade">
                                      <p:cBhvr>
                                        <p:cTn id="42" dur="500"/>
                                        <p:tgtEl>
                                          <p:spTgt spid="9337"/>
                                        </p:tgtEl>
                                      </p:cBhvr>
                                    </p:animEffect>
                                  </p:childTnLst>
                                </p:cTn>
                              </p:par>
                            </p:childTnLst>
                          </p:cTn>
                        </p:par>
                        <p:par>
                          <p:cTn id="43" fill="hold" nodeType="afterGroup">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9220"/>
                                        </p:tgtEl>
                                        <p:attrNameLst>
                                          <p:attrName>style.visibility</p:attrName>
                                        </p:attrNameLst>
                                      </p:cBhvr>
                                      <p:to>
                                        <p:strVal val="visible"/>
                                      </p:to>
                                    </p:set>
                                    <p:animEffect transition="in" filter="fade">
                                      <p:cBhvr>
                                        <p:cTn id="4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utoUpdateAnimBg="0"/>
      <p:bldP spid="9222" grpId="0" autoUpdateAnimBg="0"/>
      <p:bldP spid="9223" grpId="0" autoUpdateAnimBg="0"/>
      <p:bldP spid="9224" grpId="0" autoUpdateAnimBg="0"/>
      <p:bldP spid="9225" grpId="0" autoUpdateAnimBg="0"/>
      <p:bldP spid="9226" grpId="0" autoUpdateAnimBg="0"/>
      <p:bldP spid="9227" grpId="0" autoUpdateAnimBg="0"/>
      <p:bldP spid="933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257300" y="1752599"/>
            <a:ext cx="6629400" cy="4762259"/>
          </a:xfrm>
          <a:prstGeom prst="rect">
            <a:avLst/>
          </a:prstGeom>
          <a:noFill/>
          <a:ln w="9525">
            <a:solidFill>
              <a:schemeClr val="tx1"/>
            </a:solidFill>
            <a:miter lim="800000"/>
            <a:headEnd/>
            <a:tailEnd/>
          </a:ln>
          <a:effectLst>
            <a:outerShdw blurRad="114300" dist="165100" dir="3600000" algn="tl" rotWithShape="0">
              <a:prstClr val="black">
                <a:alpha val="40000"/>
              </a:prstClr>
            </a:outerShdw>
          </a:effectLst>
        </p:spPr>
      </p:pic>
      <p:sp>
        <p:nvSpPr>
          <p:cNvPr id="4" name="TextBox 3"/>
          <p:cNvSpPr txBox="1"/>
          <p:nvPr/>
        </p:nvSpPr>
        <p:spPr>
          <a:xfrm>
            <a:off x="533400" y="381000"/>
            <a:ext cx="8382000" cy="892552"/>
          </a:xfrm>
          <a:prstGeom prst="rect">
            <a:avLst/>
          </a:prstGeom>
          <a:noFill/>
        </p:spPr>
        <p:txBody>
          <a:bodyPr wrap="square" rtlCol="0">
            <a:spAutoFit/>
          </a:bodyPr>
          <a:lstStyle/>
          <a:p>
            <a:pPr algn="ctr"/>
            <a:r>
              <a:rPr lang="en-US" sz="2800" b="1" dirty="0" smtClean="0">
                <a:solidFill>
                  <a:srgbClr val="FFFF00"/>
                </a:solidFill>
              </a:rPr>
              <a:t>Tools for the Feedback Loop:</a:t>
            </a:r>
          </a:p>
          <a:p>
            <a:pPr algn="ctr"/>
            <a:r>
              <a:rPr lang="en-US" sz="2400" b="1" i="1" dirty="0" smtClean="0">
                <a:solidFill>
                  <a:srgbClr val="FFFF00"/>
                </a:solidFill>
              </a:rPr>
              <a:t>Public Data Portal for Accountability and Transparency</a:t>
            </a:r>
          </a:p>
        </p:txBody>
      </p:sp>
    </p:spTree>
    <p:extLst>
      <p:ext uri="{BB962C8B-B14F-4D97-AF65-F5344CB8AC3E}">
        <p14:creationId xmlns:p14="http://schemas.microsoft.com/office/powerpoint/2010/main" val="51092692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33070</TotalTime>
  <Words>1294</Words>
  <Application>Microsoft Office PowerPoint</Application>
  <PresentationFormat>On-screen Show (4:3)</PresentationFormat>
  <Paragraphs>287</Paragraphs>
  <Slides>25</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Comic Sans MS</vt:lpstr>
      <vt:lpstr>Palatino Linotype</vt:lpstr>
      <vt:lpstr>Times New Roman</vt:lpstr>
      <vt:lpstr>Wingdings</vt:lpstr>
      <vt:lpstr>Wingdings 2</vt:lpstr>
      <vt:lpstr>Grid</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Snapshots…</vt:lpstr>
      <vt:lpstr>Response to Data Abuse?</vt:lpstr>
      <vt:lpstr>PowerPoint Presentation</vt:lpstr>
      <vt:lpstr>Collaborating stakeholders</vt:lpstr>
      <vt:lpstr>PowerPoint Presentation</vt:lpstr>
      <vt:lpstr>PowerPoint Presentation</vt:lpstr>
      <vt:lpstr>PowerPoint Presentation</vt:lpstr>
      <vt:lpstr>Questions? dwebster@berkeley.edu 510.290.6779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Paternity Establishment Among Children reported to Child protective Services</dc:title>
  <dc:creator>EPH</dc:creator>
  <cp:lastModifiedBy>Felton, Amanda</cp:lastModifiedBy>
  <cp:revision>388</cp:revision>
  <cp:lastPrinted>2017-10-18T04:36:05Z</cp:lastPrinted>
  <dcterms:created xsi:type="dcterms:W3CDTF">2011-12-20T20:30:55Z</dcterms:created>
  <dcterms:modified xsi:type="dcterms:W3CDTF">2017-10-31T20:21:27Z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